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2"/>
  </p:notesMasterIdLst>
  <p:sldIdLst>
    <p:sldId id="256" r:id="rId2"/>
    <p:sldId id="292" r:id="rId3"/>
    <p:sldId id="286" r:id="rId4"/>
    <p:sldId id="298" r:id="rId5"/>
    <p:sldId id="287" r:id="rId6"/>
    <p:sldId id="288" r:id="rId7"/>
    <p:sldId id="289" r:id="rId8"/>
    <p:sldId id="290" r:id="rId9"/>
    <p:sldId id="291" r:id="rId10"/>
    <p:sldId id="312" r:id="rId11"/>
    <p:sldId id="317" r:id="rId12"/>
    <p:sldId id="302" r:id="rId13"/>
    <p:sldId id="297" r:id="rId14"/>
    <p:sldId id="303" r:id="rId15"/>
    <p:sldId id="299" r:id="rId16"/>
    <p:sldId id="300" r:id="rId17"/>
    <p:sldId id="301" r:id="rId18"/>
    <p:sldId id="304" r:id="rId19"/>
    <p:sldId id="305" r:id="rId20"/>
    <p:sldId id="306" r:id="rId21"/>
    <p:sldId id="307" r:id="rId22"/>
    <p:sldId id="309" r:id="rId23"/>
    <p:sldId id="308" r:id="rId24"/>
    <p:sldId id="318" r:id="rId25"/>
    <p:sldId id="313" r:id="rId26"/>
    <p:sldId id="310" r:id="rId27"/>
    <p:sldId id="314" r:id="rId28"/>
    <p:sldId id="315" r:id="rId29"/>
    <p:sldId id="316" r:id="rId30"/>
    <p:sldId id="296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B37A473-C4D7-41C8-AB73-DD572CC9F7E1}">
          <p14:sldIdLst>
            <p14:sldId id="256"/>
            <p14:sldId id="292"/>
            <p14:sldId id="286"/>
            <p14:sldId id="298"/>
            <p14:sldId id="287"/>
            <p14:sldId id="288"/>
            <p14:sldId id="289"/>
            <p14:sldId id="290"/>
            <p14:sldId id="291"/>
            <p14:sldId id="312"/>
            <p14:sldId id="317"/>
            <p14:sldId id="302"/>
            <p14:sldId id="297"/>
            <p14:sldId id="303"/>
            <p14:sldId id="299"/>
            <p14:sldId id="300"/>
            <p14:sldId id="301"/>
            <p14:sldId id="304"/>
            <p14:sldId id="305"/>
            <p14:sldId id="306"/>
            <p14:sldId id="307"/>
            <p14:sldId id="309"/>
            <p14:sldId id="308"/>
            <p14:sldId id="318"/>
            <p14:sldId id="313"/>
            <p14:sldId id="310"/>
            <p14:sldId id="314"/>
            <p14:sldId id="315"/>
            <p14:sldId id="316"/>
            <p14:sldId id="29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D21A8C-1CA0-489E-9101-DA615AA29607}" type="datetimeFigureOut">
              <a:rPr lang="en-US" smtClean="0"/>
              <a:t>10/12/2025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9EA373-7CEA-4EAA-86E2-08F508B49E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1443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ACB1AF94-E574-4269-8874-6E52FAD524ED}" type="datetime1">
              <a:rPr lang="en-US"/>
              <a:pPr/>
              <a:t>10/12/2025</a:t>
            </a:fld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دکتر معتمد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9DE5F3C-B6CE-42FA-A35C-F56B6DD3BA55}" type="slidenum">
              <a:rPr lang="en-US"/>
              <a:pPr/>
              <a:t>10</a:t>
            </a:fld>
            <a:endParaRPr lang="en-US"/>
          </a:p>
        </p:txBody>
      </p:sp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0563"/>
            <a:ext cx="4557712" cy="3417887"/>
          </a:xfrm>
          <a:ln/>
        </p:spPr>
      </p:sp>
    </p:spTree>
    <p:extLst>
      <p:ext uri="{BB962C8B-B14F-4D97-AF65-F5344CB8AC3E}">
        <p14:creationId xmlns:p14="http://schemas.microsoft.com/office/powerpoint/2010/main" val="37006185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ACB1AF94-E574-4269-8874-6E52FAD524ED}" type="datetime1">
              <a:rPr lang="en-US"/>
              <a:pPr/>
              <a:t>10/12/2025</a:t>
            </a:fld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دکتر معتمد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9DE5F3C-B6CE-42FA-A35C-F56B6DD3BA55}" type="slidenum">
              <a:rPr lang="en-US"/>
              <a:pPr/>
              <a:t>22</a:t>
            </a:fld>
            <a:endParaRPr lang="en-US"/>
          </a:p>
        </p:txBody>
      </p:sp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0563"/>
            <a:ext cx="4557712" cy="3417887"/>
          </a:xfrm>
          <a:ln/>
        </p:spPr>
      </p:sp>
    </p:spTree>
    <p:extLst>
      <p:ext uri="{BB962C8B-B14F-4D97-AF65-F5344CB8AC3E}">
        <p14:creationId xmlns:p14="http://schemas.microsoft.com/office/powerpoint/2010/main" val="37630752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55D888F0-4187-4073-BF6D-0F6AFAECB9EE}" type="datetime1">
              <a:rPr lang="en-US" smtClean="0"/>
              <a:t>10/12/2025</a:t>
            </a:fld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9DBEA5F0-9516-465F-A410-6A92D929B8DF}" type="slidenum">
              <a:rPr lang="en-US" smtClean="0"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7BF10-360C-4D87-9035-F872739C7681}" type="datetime1">
              <a:rPr lang="en-US" smtClean="0"/>
              <a:t>10/12/2025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6EBDA-B95F-493C-9555-839B7CA946D0}" type="datetime1">
              <a:rPr lang="en-US" smtClean="0"/>
              <a:t>10/12/2025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19125-2691-4858-AF44-C1003BDB8F74}" type="datetime1">
              <a:rPr lang="en-US" smtClean="0"/>
              <a:t>10/12/2025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0CDB2-1890-44CC-B48F-1ABEED8FE821}" type="datetime1">
              <a:rPr lang="en-US" smtClean="0"/>
              <a:t>10/12/2025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284A2-2E6B-471A-9AA5-D99E13F28DA1}" type="datetime1">
              <a:rPr lang="en-US" smtClean="0"/>
              <a:t>10/12/2025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3E27A-1F61-44FA-A8CE-CF208398DD4E}" type="datetime1">
              <a:rPr lang="en-US" smtClean="0"/>
              <a:t>10/12/2025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7E38C-1672-48AF-9F2A-39D4D8858C88}" type="datetime1">
              <a:rPr lang="en-US" smtClean="0"/>
              <a:t>10/12/2025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02084-F6FE-4B0A-BD52-7F3E90DCF655}" type="datetime1">
              <a:rPr lang="en-US" smtClean="0"/>
              <a:t>10/12/2025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19A7D-E365-4BE0-AD1F-4FBD430E77F5}" type="datetime1">
              <a:rPr lang="en-US" smtClean="0"/>
              <a:t>10/12/2025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CF226-B2E9-4289-83A3-B306AEE4423C}" type="datetime1">
              <a:rPr lang="en-US" smtClean="0"/>
              <a:t>10/12/2025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CD37CAD8-CD53-45D6-AA83-B64E2BF3D4C3}" type="datetime1">
              <a:rPr lang="en-US" smtClean="0"/>
              <a:t>10/12/2025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9DBEA5F0-9516-465F-A410-6A92D929B8D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1</a:t>
            </a:fld>
            <a:endParaRPr lang="en-US"/>
          </a:p>
        </p:txBody>
      </p:sp>
      <p:pic>
        <p:nvPicPr>
          <p:cNvPr id="6" name="Picture 2" descr="C:\Users\Asus\Desktop\323536_wXc6TC1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524000"/>
            <a:ext cx="6248400" cy="403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929961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2705C-D3F9-4AC1-AB85-9640D0CD4916}" type="slidenum">
              <a:rPr lang="en-US" sz="1100"/>
              <a:pPr/>
              <a:t>10</a:t>
            </a:fld>
            <a:endParaRPr lang="en-US" sz="1100"/>
          </a:p>
        </p:txBody>
      </p:sp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600075" y="685800"/>
            <a:ext cx="7772400" cy="533400"/>
          </a:xfrm>
          <a:noFill/>
          <a:ln/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Natural history of disease</a:t>
            </a:r>
          </a:p>
        </p:txBody>
      </p:sp>
      <p:sp>
        <p:nvSpPr>
          <p:cNvPr id="58371" name="Line 3"/>
          <p:cNvSpPr>
            <a:spLocks noChangeShapeType="1"/>
          </p:cNvSpPr>
          <p:nvPr/>
        </p:nvSpPr>
        <p:spPr bwMode="auto">
          <a:xfrm>
            <a:off x="533400" y="3657600"/>
            <a:ext cx="81422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sz="1600"/>
          </a:p>
        </p:txBody>
      </p:sp>
      <p:sp>
        <p:nvSpPr>
          <p:cNvPr id="58372" name="Line 4"/>
          <p:cNvSpPr>
            <a:spLocks noChangeShapeType="1"/>
          </p:cNvSpPr>
          <p:nvPr/>
        </p:nvSpPr>
        <p:spPr bwMode="auto">
          <a:xfrm>
            <a:off x="2432050" y="3695700"/>
            <a:ext cx="0" cy="9525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sz="1600"/>
          </a:p>
        </p:txBody>
      </p:sp>
      <p:sp>
        <p:nvSpPr>
          <p:cNvPr id="58373" name="Line 5"/>
          <p:cNvSpPr>
            <a:spLocks noChangeShapeType="1"/>
          </p:cNvSpPr>
          <p:nvPr/>
        </p:nvSpPr>
        <p:spPr bwMode="auto">
          <a:xfrm>
            <a:off x="4635500" y="3619500"/>
            <a:ext cx="0" cy="9525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sz="1600"/>
          </a:p>
        </p:txBody>
      </p:sp>
      <p:sp>
        <p:nvSpPr>
          <p:cNvPr id="58374" name="Line 6"/>
          <p:cNvSpPr>
            <a:spLocks noChangeShapeType="1"/>
          </p:cNvSpPr>
          <p:nvPr/>
        </p:nvSpPr>
        <p:spPr bwMode="auto">
          <a:xfrm>
            <a:off x="6867525" y="3695700"/>
            <a:ext cx="0" cy="9525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sz="1600"/>
          </a:p>
        </p:txBody>
      </p:sp>
      <p:sp>
        <p:nvSpPr>
          <p:cNvPr id="58376" name="Line 8"/>
          <p:cNvSpPr>
            <a:spLocks noChangeShapeType="1"/>
          </p:cNvSpPr>
          <p:nvPr/>
        </p:nvSpPr>
        <p:spPr bwMode="auto">
          <a:xfrm>
            <a:off x="5483225" y="2906712"/>
            <a:ext cx="0" cy="7508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</p:spPr>
        <p:txBody>
          <a:bodyPr wrap="none" anchor="ctr"/>
          <a:lstStyle/>
          <a:p>
            <a:endParaRPr lang="en-US" sz="1600"/>
          </a:p>
        </p:txBody>
      </p:sp>
      <p:sp>
        <p:nvSpPr>
          <p:cNvPr id="58377" name="Line 9"/>
          <p:cNvSpPr>
            <a:spLocks noChangeShapeType="1"/>
          </p:cNvSpPr>
          <p:nvPr/>
        </p:nvSpPr>
        <p:spPr bwMode="auto">
          <a:xfrm flipH="1">
            <a:off x="4622800" y="2220912"/>
            <a:ext cx="3175" cy="14366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</p:spPr>
        <p:txBody>
          <a:bodyPr wrap="none" anchor="ctr"/>
          <a:lstStyle/>
          <a:p>
            <a:endParaRPr lang="en-US" sz="1600"/>
          </a:p>
        </p:txBody>
      </p:sp>
      <p:sp>
        <p:nvSpPr>
          <p:cNvPr id="58378" name="Line 10"/>
          <p:cNvSpPr>
            <a:spLocks noChangeShapeType="1"/>
          </p:cNvSpPr>
          <p:nvPr/>
        </p:nvSpPr>
        <p:spPr bwMode="auto">
          <a:xfrm>
            <a:off x="3617913" y="3194050"/>
            <a:ext cx="0" cy="4635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</p:spPr>
        <p:txBody>
          <a:bodyPr wrap="none" anchor="ctr"/>
          <a:lstStyle/>
          <a:p>
            <a:endParaRPr lang="en-US" sz="1600"/>
          </a:p>
        </p:txBody>
      </p:sp>
      <p:sp>
        <p:nvSpPr>
          <p:cNvPr id="58379" name="Line 11"/>
          <p:cNvSpPr>
            <a:spLocks noChangeShapeType="1"/>
          </p:cNvSpPr>
          <p:nvPr/>
        </p:nvSpPr>
        <p:spPr bwMode="auto">
          <a:xfrm>
            <a:off x="2428875" y="2590800"/>
            <a:ext cx="0" cy="1066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</p:spPr>
        <p:txBody>
          <a:bodyPr wrap="none" anchor="ctr"/>
          <a:lstStyle/>
          <a:p>
            <a:endParaRPr lang="en-US" sz="1600"/>
          </a:p>
        </p:txBody>
      </p:sp>
      <p:sp>
        <p:nvSpPr>
          <p:cNvPr id="58380" name="Rectangle 12"/>
          <p:cNvSpPr>
            <a:spLocks noChangeArrowheads="1"/>
          </p:cNvSpPr>
          <p:nvPr/>
        </p:nvSpPr>
        <p:spPr bwMode="auto">
          <a:xfrm>
            <a:off x="355600" y="4114800"/>
            <a:ext cx="2136775" cy="554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algn="ctr" eaLnBrk="0" hangingPunct="0">
              <a:lnSpc>
                <a:spcPct val="50000"/>
              </a:lnSpc>
              <a:spcBef>
                <a:spcPct val="50000"/>
              </a:spcBef>
            </a:pPr>
            <a:r>
              <a:rPr lang="en-US" sz="2000" b="1" dirty="0">
                <a:solidFill>
                  <a:srgbClr val="FF0000"/>
                </a:solidFill>
                <a:latin typeface="Arial" charset="0"/>
              </a:rPr>
              <a:t>Stage of</a:t>
            </a:r>
          </a:p>
          <a:p>
            <a:pPr algn="ctr" eaLnBrk="0" hangingPunct="0">
              <a:lnSpc>
                <a:spcPct val="50000"/>
              </a:lnSpc>
              <a:spcBef>
                <a:spcPct val="50000"/>
              </a:spcBef>
            </a:pPr>
            <a:r>
              <a:rPr lang="en-US" sz="2000" b="1" dirty="0">
                <a:solidFill>
                  <a:srgbClr val="FF0000"/>
                </a:solidFill>
                <a:latin typeface="Arial" charset="0"/>
              </a:rPr>
              <a:t>susceptibility</a:t>
            </a:r>
            <a:endParaRPr lang="en-US" sz="2000" b="1" dirty="0">
              <a:solidFill>
                <a:schemeClr val="accent1"/>
              </a:solidFill>
              <a:latin typeface="Arial" charset="0"/>
            </a:endParaRPr>
          </a:p>
        </p:txBody>
      </p:sp>
      <p:sp>
        <p:nvSpPr>
          <p:cNvPr id="58381" name="Rectangle 13"/>
          <p:cNvSpPr>
            <a:spLocks noChangeArrowheads="1"/>
          </p:cNvSpPr>
          <p:nvPr/>
        </p:nvSpPr>
        <p:spPr bwMode="auto">
          <a:xfrm>
            <a:off x="2547938" y="3968961"/>
            <a:ext cx="2020887" cy="831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algn="ctr"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sz="2000" b="1" dirty="0">
                <a:solidFill>
                  <a:srgbClr val="FF0000"/>
                </a:solidFill>
                <a:latin typeface="Arial" charset="0"/>
              </a:rPr>
              <a:t>Stage of subclinical disease</a:t>
            </a:r>
            <a:endParaRPr lang="en-US" sz="2000" b="1" dirty="0">
              <a:solidFill>
                <a:schemeClr val="accent1"/>
              </a:solidFill>
              <a:latin typeface="Arial" charset="0"/>
            </a:endParaRPr>
          </a:p>
        </p:txBody>
      </p:sp>
      <p:sp>
        <p:nvSpPr>
          <p:cNvPr id="58382" name="Rectangle 14"/>
          <p:cNvSpPr>
            <a:spLocks noChangeArrowheads="1"/>
          </p:cNvSpPr>
          <p:nvPr/>
        </p:nvSpPr>
        <p:spPr bwMode="auto">
          <a:xfrm>
            <a:off x="4664075" y="4062782"/>
            <a:ext cx="2193925" cy="585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algn="ctr"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sz="2000" b="1" dirty="0">
                <a:solidFill>
                  <a:srgbClr val="FF0000"/>
                </a:solidFill>
                <a:latin typeface="Arial" charset="0"/>
              </a:rPr>
              <a:t>Stage of clinical disease</a:t>
            </a:r>
            <a:endParaRPr lang="en-US" sz="2000" b="1" dirty="0">
              <a:solidFill>
                <a:schemeClr val="accent1"/>
              </a:solidFill>
              <a:latin typeface="Arial" charset="0"/>
            </a:endParaRPr>
          </a:p>
        </p:txBody>
      </p:sp>
      <p:sp>
        <p:nvSpPr>
          <p:cNvPr id="58383" name="Rectangle 15"/>
          <p:cNvSpPr>
            <a:spLocks noChangeArrowheads="1"/>
          </p:cNvSpPr>
          <p:nvPr/>
        </p:nvSpPr>
        <p:spPr bwMode="auto">
          <a:xfrm>
            <a:off x="6858000" y="3962400"/>
            <a:ext cx="2027238" cy="1324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2075" tIns="46038" rIns="92075" bIns="46038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000" b="1" dirty="0">
                <a:solidFill>
                  <a:srgbClr val="FF0000"/>
                </a:solidFill>
                <a:latin typeface="Arial" charset="0"/>
              </a:rPr>
              <a:t>Stage of recovery, disability or death</a:t>
            </a:r>
            <a:endParaRPr lang="en-US" sz="2000" b="1" dirty="0">
              <a:solidFill>
                <a:schemeClr val="accent1"/>
              </a:solidFill>
              <a:latin typeface="Arial" charset="0"/>
            </a:endParaRPr>
          </a:p>
        </p:txBody>
      </p:sp>
      <p:sp>
        <p:nvSpPr>
          <p:cNvPr id="58388" name="Rectangle 20"/>
          <p:cNvSpPr>
            <a:spLocks noChangeArrowheads="1"/>
          </p:cNvSpPr>
          <p:nvPr/>
        </p:nvSpPr>
        <p:spPr bwMode="auto">
          <a:xfrm>
            <a:off x="1676400" y="2037648"/>
            <a:ext cx="1717675" cy="400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>
                <a:solidFill>
                  <a:srgbClr val="0000FF"/>
                </a:solidFill>
                <a:latin typeface="Arial" charset="0"/>
              </a:rPr>
              <a:t>Exposure</a:t>
            </a:r>
            <a:endParaRPr lang="en-US" sz="2000" b="1" dirty="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58389" name="Rectangle 21"/>
          <p:cNvSpPr>
            <a:spLocks noChangeArrowheads="1"/>
          </p:cNvSpPr>
          <p:nvPr/>
        </p:nvSpPr>
        <p:spPr bwMode="auto">
          <a:xfrm>
            <a:off x="2636838" y="2631115"/>
            <a:ext cx="1963737" cy="493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algn="ctr" eaLnBrk="0" hangingPunct="0">
              <a:lnSpc>
                <a:spcPct val="40000"/>
              </a:lnSpc>
              <a:spcBef>
                <a:spcPct val="50000"/>
              </a:spcBef>
            </a:pPr>
            <a:r>
              <a:rPr lang="en-US" sz="2000" b="1" dirty="0">
                <a:solidFill>
                  <a:srgbClr val="0000FF"/>
                </a:solidFill>
                <a:latin typeface="Arial" charset="0"/>
              </a:rPr>
              <a:t>Pathologic</a:t>
            </a:r>
          </a:p>
          <a:p>
            <a:pPr algn="ctr" eaLnBrk="0" hangingPunct="0">
              <a:lnSpc>
                <a:spcPct val="40000"/>
              </a:lnSpc>
              <a:spcBef>
                <a:spcPct val="50000"/>
              </a:spcBef>
            </a:pPr>
            <a:r>
              <a:rPr lang="en-US" sz="2000" b="1" dirty="0">
                <a:solidFill>
                  <a:srgbClr val="0000FF"/>
                </a:solidFill>
                <a:latin typeface="Arial" charset="0"/>
              </a:rPr>
              <a:t>changes</a:t>
            </a:r>
            <a:endParaRPr lang="en-US" sz="2000" b="1" dirty="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58390" name="Rectangle 22"/>
          <p:cNvSpPr>
            <a:spLocks noChangeArrowheads="1"/>
          </p:cNvSpPr>
          <p:nvPr/>
        </p:nvSpPr>
        <p:spPr bwMode="auto">
          <a:xfrm>
            <a:off x="3676650" y="1624382"/>
            <a:ext cx="1789113" cy="585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algn="ctr"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sz="2000" b="1" dirty="0">
                <a:solidFill>
                  <a:srgbClr val="0000FF"/>
                </a:solidFill>
                <a:latin typeface="Arial" charset="0"/>
              </a:rPr>
              <a:t>Onset of symptoms</a:t>
            </a:r>
            <a:endParaRPr lang="en-US" sz="2000" b="1" dirty="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58391" name="Line 23"/>
          <p:cNvSpPr>
            <a:spLocks noChangeShapeType="1"/>
          </p:cNvSpPr>
          <p:nvPr/>
        </p:nvSpPr>
        <p:spPr bwMode="auto">
          <a:xfrm>
            <a:off x="5494338" y="2895600"/>
            <a:ext cx="9525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sz="1600"/>
          </a:p>
        </p:txBody>
      </p:sp>
      <p:sp>
        <p:nvSpPr>
          <p:cNvPr id="58392" name="Line 24"/>
          <p:cNvSpPr>
            <a:spLocks noChangeShapeType="1"/>
          </p:cNvSpPr>
          <p:nvPr/>
        </p:nvSpPr>
        <p:spPr bwMode="auto">
          <a:xfrm flipV="1">
            <a:off x="6446838" y="2209800"/>
            <a:ext cx="0" cy="6635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sz="1600"/>
          </a:p>
        </p:txBody>
      </p:sp>
      <p:sp>
        <p:nvSpPr>
          <p:cNvPr id="58393" name="Rectangle 25"/>
          <p:cNvSpPr>
            <a:spLocks noChangeArrowheads="1"/>
          </p:cNvSpPr>
          <p:nvPr/>
        </p:nvSpPr>
        <p:spPr bwMode="auto">
          <a:xfrm>
            <a:off x="5629275" y="1548182"/>
            <a:ext cx="2143125" cy="585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algn="ctr"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sz="2000" b="1" dirty="0">
                <a:solidFill>
                  <a:srgbClr val="0000FF"/>
                </a:solidFill>
                <a:latin typeface="Arial" charset="0"/>
              </a:rPr>
              <a:t>Usual time of diagnosis</a:t>
            </a:r>
          </a:p>
        </p:txBody>
      </p:sp>
    </p:spTree>
    <p:extLst>
      <p:ext uri="{BB962C8B-B14F-4D97-AF65-F5344CB8AC3E}">
        <p14:creationId xmlns:p14="http://schemas.microsoft.com/office/powerpoint/2010/main" val="2370430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Drive E\Ozum\Resim\Tabiat\Gul\az\gozal guller 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6698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4572000" y="2286000"/>
            <a:ext cx="3657600" cy="2396924"/>
          </a:xfrm>
        </p:spPr>
        <p:txBody>
          <a:bodyPr>
            <a:noAutofit/>
          </a:bodyPr>
          <a:lstStyle/>
          <a:p>
            <a:pPr algn="r" rtl="1"/>
            <a:r>
              <a:rPr lang="fa-IR" sz="4800" b="1" dirty="0" smtClean="0"/>
              <a:t>سطوح پیشگیری</a:t>
            </a:r>
            <a:endParaRPr lang="en-US" sz="4800" b="1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618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7315200" cy="1143000"/>
          </a:xfrm>
        </p:spPr>
        <p:txBody>
          <a:bodyPr>
            <a:normAutofit/>
          </a:bodyPr>
          <a:lstStyle/>
          <a:p>
            <a:pPr algn="r" rtl="1"/>
            <a:r>
              <a:rPr lang="fa-IR" b="1" dirty="0" smtClean="0"/>
              <a:t>تعریف پیشگیری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23652"/>
            <a:ext cx="7467600" cy="3508977"/>
          </a:xfrm>
        </p:spPr>
        <p:txBody>
          <a:bodyPr>
            <a:normAutofit/>
          </a:bodyPr>
          <a:lstStyle/>
          <a:p>
            <a:pPr algn="r" rtl="1"/>
            <a:r>
              <a:rPr lang="fa-IR" b="1" dirty="0" smtClean="0">
                <a:solidFill>
                  <a:schemeClr val="tx1"/>
                </a:solidFill>
              </a:rPr>
              <a:t>تعریف لغوی:</a:t>
            </a:r>
          </a:p>
          <a:p>
            <a:pPr marL="68580" indent="0" algn="r" rtl="1">
              <a:buNone/>
            </a:pPr>
            <a:r>
              <a:rPr lang="fa-IR" dirty="0" smtClean="0">
                <a:solidFill>
                  <a:schemeClr val="tx1"/>
                </a:solidFill>
              </a:rPr>
              <a:t>   جلوگیری از پیدایش بیماری</a:t>
            </a:r>
            <a:endParaRPr lang="fa-IR" dirty="0">
              <a:solidFill>
                <a:schemeClr val="tx1"/>
              </a:solidFill>
            </a:endParaRPr>
          </a:p>
          <a:p>
            <a:pPr algn="r" rtl="1"/>
            <a:endParaRPr lang="fa-IR" dirty="0" smtClean="0">
              <a:solidFill>
                <a:schemeClr val="tx1"/>
              </a:solidFill>
            </a:endParaRPr>
          </a:p>
          <a:p>
            <a:pPr algn="r" rtl="1"/>
            <a:r>
              <a:rPr lang="fa-IR" b="1" dirty="0" smtClean="0">
                <a:solidFill>
                  <a:schemeClr val="tx1"/>
                </a:solidFill>
              </a:rPr>
              <a:t>تعریف علمی:</a:t>
            </a:r>
          </a:p>
          <a:p>
            <a:pPr marL="68580" indent="0" algn="r" rtl="1">
              <a:buNone/>
            </a:pPr>
            <a:r>
              <a:rPr lang="fa-IR" dirty="0" smtClean="0">
                <a:solidFill>
                  <a:schemeClr val="tx1"/>
                </a:solidFill>
              </a:rPr>
              <a:t>   قطع یا آهسته تر کردن سیر طبیعی بیماری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5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7315200" cy="1143000"/>
          </a:xfrm>
        </p:spPr>
        <p:txBody>
          <a:bodyPr>
            <a:normAutofit/>
          </a:bodyPr>
          <a:lstStyle/>
          <a:p>
            <a:pPr algn="r" rtl="1"/>
            <a:r>
              <a:rPr lang="fa-IR" b="1" dirty="0" smtClean="0"/>
              <a:t>سطوح پیشگیری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23652"/>
            <a:ext cx="7467600" cy="3924748"/>
          </a:xfrm>
        </p:spPr>
        <p:txBody>
          <a:bodyPr>
            <a:normAutofit lnSpcReduction="10000"/>
          </a:bodyPr>
          <a:lstStyle/>
          <a:p>
            <a:pPr algn="r" rtl="1"/>
            <a:r>
              <a:rPr lang="fa-IR" b="1" dirty="0" smtClean="0">
                <a:solidFill>
                  <a:schemeClr val="tx1"/>
                </a:solidFill>
              </a:rPr>
              <a:t>پیشگیری مقدماتی</a:t>
            </a:r>
          </a:p>
          <a:p>
            <a:pPr algn="r" rtl="1"/>
            <a:endParaRPr lang="fa-IR" b="1" dirty="0" smtClean="0">
              <a:solidFill>
                <a:schemeClr val="tx1"/>
              </a:solidFill>
            </a:endParaRPr>
          </a:p>
          <a:p>
            <a:pPr algn="r" rtl="1"/>
            <a:r>
              <a:rPr lang="fa-IR" b="1" dirty="0" smtClean="0">
                <a:solidFill>
                  <a:schemeClr val="tx1"/>
                </a:solidFill>
              </a:rPr>
              <a:t>پیشگیری نوع اول</a:t>
            </a:r>
          </a:p>
          <a:p>
            <a:pPr algn="r" rtl="1"/>
            <a:endParaRPr lang="fa-IR" b="1" dirty="0" smtClean="0">
              <a:solidFill>
                <a:schemeClr val="tx1"/>
              </a:solidFill>
            </a:endParaRPr>
          </a:p>
          <a:p>
            <a:pPr algn="r" rtl="1"/>
            <a:r>
              <a:rPr lang="fa-IR" b="1" dirty="0" smtClean="0">
                <a:solidFill>
                  <a:schemeClr val="tx1"/>
                </a:solidFill>
              </a:rPr>
              <a:t>پیشگیری نوع دوم</a:t>
            </a:r>
          </a:p>
          <a:p>
            <a:pPr algn="r" rtl="1"/>
            <a:endParaRPr lang="fa-IR" b="1" dirty="0" smtClean="0">
              <a:solidFill>
                <a:schemeClr val="tx1"/>
              </a:solidFill>
            </a:endParaRPr>
          </a:p>
          <a:p>
            <a:pPr algn="r" rtl="1"/>
            <a:r>
              <a:rPr lang="fa-IR" b="1" dirty="0" smtClean="0">
                <a:solidFill>
                  <a:schemeClr val="tx1"/>
                </a:solidFill>
              </a:rPr>
              <a:t>پیشگیری نوع سوم</a:t>
            </a:r>
          </a:p>
          <a:p>
            <a:pPr algn="r" rtl="1"/>
            <a:endParaRPr lang="fa-IR" b="1" dirty="0" smtClean="0">
              <a:solidFill>
                <a:schemeClr val="tx1"/>
              </a:solidFill>
            </a:endParaRPr>
          </a:p>
          <a:p>
            <a:pPr algn="r" rtl="1"/>
            <a:r>
              <a:rPr lang="fa-IR" b="1" dirty="0" smtClean="0">
                <a:solidFill>
                  <a:schemeClr val="tx1"/>
                </a:solidFill>
              </a:rPr>
              <a:t>پیشگیری نوع چهارم</a:t>
            </a:r>
            <a:endParaRPr lang="fa-IR" dirty="0" smtClean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520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7315200" cy="1143000"/>
          </a:xfrm>
        </p:spPr>
        <p:txBody>
          <a:bodyPr>
            <a:normAutofit fontScale="90000"/>
          </a:bodyPr>
          <a:lstStyle/>
          <a:p>
            <a:pPr algn="r" rtl="1"/>
            <a:r>
              <a:rPr lang="fa-IR" b="1" dirty="0" smtClean="0"/>
              <a:t>پیشگیری مقدماتی</a:t>
            </a:r>
            <a:br>
              <a:rPr lang="fa-IR" b="1" dirty="0" smtClean="0"/>
            </a:br>
            <a:r>
              <a:rPr lang="fa-IR" b="1" dirty="0" smtClean="0"/>
              <a:t>(</a:t>
            </a:r>
            <a:r>
              <a:rPr lang="en-US" b="1" dirty="0" smtClean="0"/>
              <a:t>Primordial prevention</a:t>
            </a:r>
            <a:r>
              <a:rPr lang="fa-IR" b="1" dirty="0" smtClean="0"/>
              <a:t>)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23652"/>
            <a:ext cx="7467600" cy="3508977"/>
          </a:xfrm>
        </p:spPr>
        <p:txBody>
          <a:bodyPr>
            <a:normAutofit lnSpcReduction="10000"/>
          </a:bodyPr>
          <a:lstStyle/>
          <a:p>
            <a:pPr algn="r" rtl="1"/>
            <a:r>
              <a:rPr lang="fa-IR" dirty="0" smtClean="0">
                <a:solidFill>
                  <a:schemeClr val="tx1"/>
                </a:solidFill>
              </a:rPr>
              <a:t>ممانعت از ظهور یا رشد عامل خطر بیماری در جامعه</a:t>
            </a:r>
            <a:endParaRPr lang="fa-IR" dirty="0">
              <a:solidFill>
                <a:schemeClr val="tx1"/>
              </a:solidFill>
            </a:endParaRPr>
          </a:p>
          <a:p>
            <a:pPr algn="r" rtl="1"/>
            <a:endParaRPr lang="fa-IR" dirty="0" smtClean="0">
              <a:solidFill>
                <a:schemeClr val="tx1"/>
              </a:solidFill>
            </a:endParaRPr>
          </a:p>
          <a:p>
            <a:pPr algn="r" rtl="1"/>
            <a:r>
              <a:rPr lang="fa-IR" dirty="0" smtClean="0">
                <a:solidFill>
                  <a:schemeClr val="tx1"/>
                </a:solidFill>
              </a:rPr>
              <a:t>با حذف عوامل </a:t>
            </a:r>
            <a:r>
              <a:rPr lang="fa-IR" altLang="en-US" dirty="0" smtClean="0">
                <a:solidFill>
                  <a:schemeClr val="tx1"/>
                </a:solidFill>
              </a:rPr>
              <a:t>اجتماعي</a:t>
            </a:r>
            <a:r>
              <a:rPr lang="fa-IR" altLang="en-US" dirty="0">
                <a:solidFill>
                  <a:schemeClr val="tx1"/>
                </a:solidFill>
              </a:rPr>
              <a:t>، فرهنگي و اقتصادي كه با بيماري </a:t>
            </a:r>
            <a:r>
              <a:rPr lang="fa-IR" altLang="en-US" dirty="0" smtClean="0">
                <a:solidFill>
                  <a:schemeClr val="tx1"/>
                </a:solidFill>
              </a:rPr>
              <a:t>يا </a:t>
            </a:r>
            <a:r>
              <a:rPr lang="fa-IR" altLang="en-US" dirty="0">
                <a:solidFill>
                  <a:schemeClr val="tx1"/>
                </a:solidFill>
              </a:rPr>
              <a:t>عامل خطر بيماري مرتبط هستند (</a:t>
            </a:r>
            <a:r>
              <a:rPr lang="fa-IR" altLang="en-US" dirty="0" smtClean="0">
                <a:solidFill>
                  <a:schemeClr val="tx1"/>
                </a:solidFill>
              </a:rPr>
              <a:t>هر چند </a:t>
            </a:r>
            <a:r>
              <a:rPr lang="fa-IR" altLang="en-US" dirty="0">
                <a:solidFill>
                  <a:schemeClr val="tx1"/>
                </a:solidFill>
              </a:rPr>
              <a:t>غير </a:t>
            </a:r>
            <a:r>
              <a:rPr lang="fa-IR" altLang="en-US" dirty="0" smtClean="0">
                <a:solidFill>
                  <a:schemeClr val="tx1"/>
                </a:solidFill>
              </a:rPr>
              <a:t>مستقيم)</a:t>
            </a:r>
          </a:p>
          <a:p>
            <a:pPr algn="r" rtl="1"/>
            <a:endParaRPr lang="fa-IR" altLang="en-US" dirty="0" smtClean="0">
              <a:solidFill>
                <a:schemeClr val="tx1"/>
              </a:solidFill>
            </a:endParaRPr>
          </a:p>
          <a:p>
            <a:pPr algn="r" rtl="1"/>
            <a:r>
              <a:rPr lang="fa-IR" altLang="en-US" dirty="0" smtClean="0">
                <a:solidFill>
                  <a:schemeClr val="tx1"/>
                </a:solidFill>
              </a:rPr>
              <a:t>مثال</a:t>
            </a:r>
            <a:r>
              <a:rPr lang="fa-IR" altLang="en-US" dirty="0">
                <a:solidFill>
                  <a:schemeClr val="tx1"/>
                </a:solidFill>
              </a:rPr>
              <a:t>: تغيير فرهنگ مردم در مورد سيگار كشيدن در </a:t>
            </a:r>
            <a:r>
              <a:rPr lang="fa-IR" altLang="en-US" dirty="0" smtClean="0">
                <a:solidFill>
                  <a:schemeClr val="tx1"/>
                </a:solidFill>
              </a:rPr>
              <a:t>محيط هاي </a:t>
            </a:r>
            <a:r>
              <a:rPr lang="fa-IR" altLang="en-US" dirty="0">
                <a:solidFill>
                  <a:schemeClr val="tx1"/>
                </a:solidFill>
              </a:rPr>
              <a:t>بسته (افزايش آگاهي جامعه در مورد خطرات </a:t>
            </a:r>
            <a:r>
              <a:rPr lang="en-US" altLang="en-US" dirty="0">
                <a:solidFill>
                  <a:schemeClr val="tx1"/>
                </a:solidFill>
              </a:rPr>
              <a:t>passive smoker</a:t>
            </a:r>
            <a:r>
              <a:rPr lang="fa-IR" altLang="en-US" dirty="0" smtClean="0">
                <a:solidFill>
                  <a:schemeClr val="tx1"/>
                </a:solidFill>
              </a:rPr>
              <a:t>)</a:t>
            </a:r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5222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7315200" cy="1143000"/>
          </a:xfrm>
        </p:spPr>
        <p:txBody>
          <a:bodyPr>
            <a:normAutofit fontScale="90000"/>
          </a:bodyPr>
          <a:lstStyle/>
          <a:p>
            <a:pPr algn="r" rtl="1"/>
            <a:r>
              <a:rPr lang="fa-IR" b="1" dirty="0"/>
              <a:t>پیشگیری </a:t>
            </a:r>
            <a:r>
              <a:rPr lang="fa-IR" b="1" dirty="0" smtClean="0"/>
              <a:t>مقدماتی</a:t>
            </a:r>
            <a:br>
              <a:rPr lang="fa-IR" b="1" dirty="0" smtClean="0"/>
            </a:br>
            <a:r>
              <a:rPr lang="fa-IR" b="1" dirty="0" smtClean="0"/>
              <a:t>(</a:t>
            </a:r>
            <a:r>
              <a:rPr lang="en-US" b="1" dirty="0"/>
              <a:t>Primordial prevention</a:t>
            </a:r>
            <a:r>
              <a:rPr lang="fa-IR" b="1" dirty="0"/>
              <a:t>)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23652"/>
            <a:ext cx="7467600" cy="3508977"/>
          </a:xfrm>
        </p:spPr>
        <p:txBody>
          <a:bodyPr>
            <a:normAutofit/>
          </a:bodyPr>
          <a:lstStyle/>
          <a:p>
            <a:pPr algn="r" rtl="1"/>
            <a:r>
              <a:rPr lang="fa-IR" altLang="en-US" dirty="0" smtClean="0">
                <a:solidFill>
                  <a:schemeClr val="tx1"/>
                </a:solidFill>
              </a:rPr>
              <a:t>هدف در پیشگیری مقدماتی، جلوگیری از پیدایش و برقراری آن دسته از الگوهای اجتماعی، اقتصادی و فرهنگی زندگی (سبک زندگی یا </a:t>
            </a:r>
            <a:r>
              <a:rPr lang="en-US" altLang="en-US" dirty="0" smtClean="0">
                <a:solidFill>
                  <a:schemeClr val="tx1"/>
                </a:solidFill>
              </a:rPr>
              <a:t>Life Style</a:t>
            </a:r>
            <a:r>
              <a:rPr lang="fa-IR" altLang="en-US" dirty="0" smtClean="0">
                <a:solidFill>
                  <a:schemeClr val="tx1"/>
                </a:solidFill>
              </a:rPr>
              <a:t>) است که نقش آنها در افزایش خطر بیماری شناخته شده است.</a:t>
            </a:r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307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7315200" cy="1143000"/>
          </a:xfrm>
        </p:spPr>
        <p:txBody>
          <a:bodyPr>
            <a:normAutofit fontScale="90000"/>
          </a:bodyPr>
          <a:lstStyle/>
          <a:p>
            <a:pPr algn="r" rtl="1"/>
            <a:r>
              <a:rPr lang="fa-IR" b="1" dirty="0" smtClean="0"/>
              <a:t>پیشگیری نوع اول</a:t>
            </a:r>
            <a:br>
              <a:rPr lang="fa-IR" b="1" dirty="0" smtClean="0"/>
            </a:br>
            <a:r>
              <a:rPr lang="en-US" b="1" dirty="0" smtClean="0"/>
              <a:t>(Primary Prevention)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57400"/>
            <a:ext cx="7467600" cy="4534348"/>
          </a:xfrm>
        </p:spPr>
        <p:txBody>
          <a:bodyPr>
            <a:normAutofit lnSpcReduction="10000"/>
          </a:bodyPr>
          <a:lstStyle/>
          <a:p>
            <a:pPr algn="r" rtl="1"/>
            <a:r>
              <a:rPr lang="fa-IR" altLang="en-US" dirty="0" smtClean="0">
                <a:solidFill>
                  <a:schemeClr val="tx1"/>
                </a:solidFill>
              </a:rPr>
              <a:t>پیشگیری از بیماری با تغییر حالت پذیرندگی شخص و یا کاهش مواجهه افراد حساس با عامل خطر</a:t>
            </a:r>
          </a:p>
          <a:p>
            <a:pPr algn="r" rtl="1"/>
            <a:endParaRPr lang="fa-IR" altLang="en-US" dirty="0" smtClean="0">
              <a:solidFill>
                <a:schemeClr val="tx1"/>
              </a:solidFill>
            </a:endParaRPr>
          </a:p>
          <a:p>
            <a:pPr algn="r" rtl="1"/>
            <a:r>
              <a:rPr lang="fa-IR" altLang="en-US" dirty="0" smtClean="0">
                <a:solidFill>
                  <a:schemeClr val="tx1"/>
                </a:solidFill>
              </a:rPr>
              <a:t>دو راهکار اصلی:</a:t>
            </a:r>
          </a:p>
          <a:p>
            <a:pPr lvl="1" algn="r" rtl="1"/>
            <a:r>
              <a:rPr lang="fa-IR" altLang="en-US" dirty="0" smtClean="0">
                <a:solidFill>
                  <a:srgbClr val="C00000"/>
                </a:solidFill>
              </a:rPr>
              <a:t>راهکار جمعیتی</a:t>
            </a:r>
            <a:r>
              <a:rPr lang="fa-IR" altLang="en-US" dirty="0" smtClean="0">
                <a:solidFill>
                  <a:schemeClr val="tx1"/>
                </a:solidFill>
              </a:rPr>
              <a:t> </a:t>
            </a:r>
            <a:r>
              <a:rPr lang="en-US" altLang="en-US" dirty="0" smtClean="0">
                <a:solidFill>
                  <a:schemeClr val="tx1"/>
                </a:solidFill>
              </a:rPr>
              <a:t>(population strategy)</a:t>
            </a:r>
            <a:r>
              <a:rPr lang="fa-IR" altLang="en-US" dirty="0" smtClean="0">
                <a:solidFill>
                  <a:schemeClr val="tx1"/>
                </a:solidFill>
              </a:rPr>
              <a:t> یا ارتقای سلامت عمومی (ایجاد شرایطی در منزل، محیط کار، مدرسه و ... برای یک زندگی سالم مانند تغذیه صحیح، پوشش کافی، پناهگاه، </a:t>
            </a:r>
            <a:r>
              <a:rPr lang="fa-IR" altLang="en-US" dirty="0">
                <a:solidFill>
                  <a:schemeClr val="tx1"/>
                </a:solidFill>
              </a:rPr>
              <a:t>رفاه عاطفی، </a:t>
            </a:r>
            <a:r>
              <a:rPr lang="fa-IR" altLang="en-US" dirty="0" smtClean="0">
                <a:solidFill>
                  <a:schemeClr val="tx1"/>
                </a:solidFill>
              </a:rPr>
              <a:t>استراحت، تفریح و آموزش بهداشت)</a:t>
            </a:r>
          </a:p>
          <a:p>
            <a:pPr lvl="1" algn="r" rtl="1"/>
            <a:r>
              <a:rPr lang="fa-IR" altLang="en-US" dirty="0" smtClean="0">
                <a:solidFill>
                  <a:srgbClr val="C00000"/>
                </a:solidFill>
              </a:rPr>
              <a:t>راهکار گروه در معرض خطر </a:t>
            </a:r>
            <a:r>
              <a:rPr lang="en-US" altLang="en-US" dirty="0" smtClean="0">
                <a:solidFill>
                  <a:schemeClr val="tx1"/>
                </a:solidFill>
              </a:rPr>
              <a:t>(High-risk strategy)</a:t>
            </a:r>
            <a:r>
              <a:rPr lang="fa-IR" altLang="en-US" dirty="0" smtClean="0">
                <a:solidFill>
                  <a:schemeClr val="tx1"/>
                </a:solidFill>
              </a:rPr>
              <a:t> یا اقدامات حفاظتی ویژه (ایمن سازی، بی خطر کردن محیط زیست مثل تصفیه آب، حفاظت در مقابل خطرات ناشی از کار و تصادفات)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449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7315200" cy="1143000"/>
          </a:xfrm>
        </p:spPr>
        <p:txBody>
          <a:bodyPr>
            <a:normAutofit fontScale="90000"/>
          </a:bodyPr>
          <a:lstStyle/>
          <a:p>
            <a:pPr algn="r" rtl="1"/>
            <a:r>
              <a:rPr lang="fa-IR" b="1" dirty="0"/>
              <a:t>پیشگیری نوع اول</a:t>
            </a:r>
            <a:br>
              <a:rPr lang="fa-IR" b="1" dirty="0"/>
            </a:br>
            <a:r>
              <a:rPr lang="en-US" b="1" dirty="0"/>
              <a:t>(Primary Prevention)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23652"/>
            <a:ext cx="7467600" cy="4153348"/>
          </a:xfrm>
        </p:spPr>
        <p:txBody>
          <a:bodyPr>
            <a:normAutofit/>
          </a:bodyPr>
          <a:lstStyle/>
          <a:p>
            <a:pPr algn="r" rtl="1"/>
            <a:r>
              <a:rPr lang="fa-IR" altLang="en-US" dirty="0" smtClean="0">
                <a:solidFill>
                  <a:schemeClr val="tx1"/>
                </a:solidFill>
              </a:rPr>
              <a:t>پیشگیری </a:t>
            </a:r>
            <a:r>
              <a:rPr lang="fa-IR" altLang="en-US" dirty="0">
                <a:solidFill>
                  <a:schemeClr val="tx1"/>
                </a:solidFill>
              </a:rPr>
              <a:t>مقدماتی و نوع اول </a:t>
            </a:r>
            <a:r>
              <a:rPr lang="fa-IR" altLang="en-US" dirty="0" smtClean="0">
                <a:solidFill>
                  <a:schemeClr val="tx1"/>
                </a:solidFill>
              </a:rPr>
              <a:t>هر دو مربوط </a:t>
            </a:r>
            <a:r>
              <a:rPr lang="fa-IR" altLang="en-US" dirty="0">
                <a:solidFill>
                  <a:schemeClr val="tx1"/>
                </a:solidFill>
              </a:rPr>
              <a:t>به مرحله آمادگی </a:t>
            </a:r>
            <a:r>
              <a:rPr lang="fa-IR" altLang="en-US" dirty="0" smtClean="0">
                <a:solidFill>
                  <a:schemeClr val="tx1"/>
                </a:solidFill>
              </a:rPr>
              <a:t>می باشند.</a:t>
            </a:r>
            <a:endParaRPr lang="en-US" altLang="en-US" dirty="0">
              <a:solidFill>
                <a:schemeClr val="tx1"/>
              </a:solidFill>
            </a:endParaRPr>
          </a:p>
          <a:p>
            <a:pPr algn="r" rtl="1"/>
            <a:endParaRPr lang="fa-IR" altLang="en-US" dirty="0" smtClean="0">
              <a:solidFill>
                <a:schemeClr val="tx1"/>
              </a:solidFill>
            </a:endParaRPr>
          </a:p>
          <a:p>
            <a:pPr algn="r" rtl="1"/>
            <a:r>
              <a:rPr lang="fa-IR" altLang="en-US" dirty="0" smtClean="0">
                <a:solidFill>
                  <a:schemeClr val="tx1"/>
                </a:solidFill>
              </a:rPr>
              <a:t>تفاوت</a:t>
            </a:r>
          </a:p>
          <a:p>
            <a:pPr lvl="1" algn="r" rtl="1"/>
            <a:r>
              <a:rPr lang="fa-IR" altLang="en-US" dirty="0" smtClean="0">
                <a:solidFill>
                  <a:schemeClr val="tx1"/>
                </a:solidFill>
              </a:rPr>
              <a:t>پیشگیری مقدماتی: حذف عامل خطر</a:t>
            </a:r>
          </a:p>
          <a:p>
            <a:pPr lvl="1" algn="r" rtl="1"/>
            <a:r>
              <a:rPr lang="fa-IR" altLang="en-US" dirty="0" smtClean="0">
                <a:solidFill>
                  <a:schemeClr val="tx1"/>
                </a:solidFill>
              </a:rPr>
              <a:t>نوع اول: کاهش مواجهه با عامل خطر</a:t>
            </a:r>
          </a:p>
          <a:p>
            <a:pPr algn="r" rtl="1"/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176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7315200" cy="1143000"/>
          </a:xfrm>
        </p:spPr>
        <p:txBody>
          <a:bodyPr>
            <a:normAutofit fontScale="90000"/>
          </a:bodyPr>
          <a:lstStyle/>
          <a:p>
            <a:pPr algn="r" rtl="1"/>
            <a:r>
              <a:rPr lang="fa-IR" b="1" dirty="0" smtClean="0"/>
              <a:t>پیشگیری نوع دوم</a:t>
            </a:r>
            <a:br>
              <a:rPr lang="fa-IR" b="1" dirty="0" smtClean="0"/>
            </a:br>
            <a:r>
              <a:rPr lang="en-US" b="1" dirty="0" smtClean="0"/>
              <a:t>(Secondary Prevention)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23652"/>
            <a:ext cx="7467600" cy="4153348"/>
          </a:xfrm>
        </p:spPr>
        <p:txBody>
          <a:bodyPr>
            <a:normAutofit lnSpcReduction="10000"/>
          </a:bodyPr>
          <a:lstStyle/>
          <a:p>
            <a:pPr algn="r" rtl="1"/>
            <a:r>
              <a:rPr lang="fa-IR" altLang="en-US" dirty="0" smtClean="0">
                <a:solidFill>
                  <a:schemeClr val="tx1"/>
                </a:solidFill>
              </a:rPr>
              <a:t>تشخیص بیماری در مراحل زودرس و قبل از علامتدار شدن آن (در مرحله </a:t>
            </a:r>
            <a:r>
              <a:rPr lang="en-US" altLang="en-US" dirty="0" err="1" smtClean="0">
                <a:solidFill>
                  <a:schemeClr val="tx1"/>
                </a:solidFill>
              </a:rPr>
              <a:t>presymptomatic</a:t>
            </a:r>
            <a:r>
              <a:rPr lang="fa-IR" altLang="en-US" dirty="0" smtClean="0">
                <a:solidFill>
                  <a:schemeClr val="tx1"/>
                </a:solidFill>
              </a:rPr>
              <a:t>) و سپس درمان بیماری</a:t>
            </a:r>
          </a:p>
          <a:p>
            <a:pPr algn="r" rtl="1"/>
            <a:endParaRPr lang="fa-IR" altLang="en-US" dirty="0" smtClean="0">
              <a:solidFill>
                <a:schemeClr val="tx1"/>
              </a:solidFill>
            </a:endParaRPr>
          </a:p>
          <a:p>
            <a:pPr algn="r" rtl="1"/>
            <a:r>
              <a:rPr lang="fa-IR" altLang="en-US" dirty="0" smtClean="0">
                <a:solidFill>
                  <a:schemeClr val="tx1"/>
                </a:solidFill>
              </a:rPr>
              <a:t>هدف: جلوگیری از پیشرفت بیماری از طریق کشف و درمان به موقع</a:t>
            </a:r>
          </a:p>
          <a:p>
            <a:pPr algn="r" rtl="1"/>
            <a:endParaRPr lang="fa-IR" altLang="en-US" dirty="0" smtClean="0">
              <a:solidFill>
                <a:schemeClr val="tx1"/>
              </a:solidFill>
            </a:endParaRPr>
          </a:p>
          <a:p>
            <a:pPr algn="r" rtl="1"/>
            <a:r>
              <a:rPr lang="fa-IR" altLang="en-US" dirty="0" smtClean="0">
                <a:solidFill>
                  <a:schemeClr val="tx1"/>
                </a:solidFill>
              </a:rPr>
              <a:t>مثال: غربالگری </a:t>
            </a:r>
            <a:r>
              <a:rPr lang="en-US" altLang="en-US" dirty="0" smtClean="0">
                <a:solidFill>
                  <a:schemeClr val="tx1"/>
                </a:solidFill>
              </a:rPr>
              <a:t>(screening)</a:t>
            </a:r>
            <a:endParaRPr lang="fa-IR" altLang="en-US" dirty="0" smtClean="0">
              <a:solidFill>
                <a:schemeClr val="tx1"/>
              </a:solidFill>
            </a:endParaRPr>
          </a:p>
          <a:p>
            <a:pPr algn="r" rtl="1"/>
            <a:endParaRPr lang="fa-IR" altLang="en-US" dirty="0" smtClean="0">
              <a:solidFill>
                <a:schemeClr val="tx1"/>
              </a:solidFill>
            </a:endParaRPr>
          </a:p>
          <a:p>
            <a:pPr algn="r" rtl="1"/>
            <a:r>
              <a:rPr lang="fa-IR" altLang="en-US" dirty="0" smtClean="0">
                <a:solidFill>
                  <a:schemeClr val="tx1"/>
                </a:solidFill>
              </a:rPr>
              <a:t>پیشگیری نوع دوم مربوط به مرحله قبل از بروز علایم بالینی و مرحله بالینی است.</a:t>
            </a:r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70812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4572000" y="2286000"/>
            <a:ext cx="3657600" cy="2396924"/>
          </a:xfrm>
        </p:spPr>
        <p:txBody>
          <a:bodyPr>
            <a:noAutofit/>
          </a:bodyPr>
          <a:lstStyle/>
          <a:p>
            <a:pPr algn="r" rtl="1"/>
            <a:r>
              <a:rPr lang="fa-IR" sz="4000" b="1" dirty="0" smtClean="0"/>
              <a:t>سیر طبیعی بیماری</a:t>
            </a:r>
            <a:endParaRPr lang="en-US" sz="4000" b="1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064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7315200" cy="1143000"/>
          </a:xfrm>
        </p:spPr>
        <p:txBody>
          <a:bodyPr>
            <a:normAutofit fontScale="90000"/>
          </a:bodyPr>
          <a:lstStyle/>
          <a:p>
            <a:pPr algn="r" rtl="1"/>
            <a:r>
              <a:rPr lang="fa-IR" b="1" dirty="0" smtClean="0"/>
              <a:t>پیشگیری نوع </a:t>
            </a:r>
            <a:r>
              <a:rPr lang="fa-IR" b="1" dirty="0"/>
              <a:t>س</a:t>
            </a:r>
            <a:r>
              <a:rPr lang="fa-IR" b="1" dirty="0" smtClean="0"/>
              <a:t>وم</a:t>
            </a:r>
            <a:br>
              <a:rPr lang="fa-IR" b="1" dirty="0" smtClean="0"/>
            </a:br>
            <a:r>
              <a:rPr lang="en-US" b="1" dirty="0" smtClean="0"/>
              <a:t>(Tertiary Prevention)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23652"/>
            <a:ext cx="7467600" cy="4153348"/>
          </a:xfrm>
        </p:spPr>
        <p:txBody>
          <a:bodyPr>
            <a:normAutofit lnSpcReduction="10000"/>
          </a:bodyPr>
          <a:lstStyle/>
          <a:p>
            <a:pPr algn="r" rtl="1"/>
            <a:r>
              <a:rPr lang="fa-IR" altLang="en-US" dirty="0" smtClean="0">
                <a:solidFill>
                  <a:schemeClr val="tx1"/>
                </a:solidFill>
              </a:rPr>
              <a:t>کاهش پیشرفت بیماری یا عوارض در مراحل پایانی بیماری</a:t>
            </a:r>
          </a:p>
          <a:p>
            <a:pPr algn="r" rtl="1"/>
            <a:endParaRPr lang="fa-IR" altLang="en-US" dirty="0" smtClean="0">
              <a:solidFill>
                <a:schemeClr val="tx1"/>
              </a:solidFill>
            </a:endParaRPr>
          </a:p>
          <a:p>
            <a:pPr algn="r" rtl="1"/>
            <a:r>
              <a:rPr lang="fa-IR" altLang="en-US" dirty="0" smtClean="0">
                <a:solidFill>
                  <a:schemeClr val="tx1"/>
                </a:solidFill>
              </a:rPr>
              <a:t>تخفیف ناتوانی حاصل از بیماری و به حداقل رساندن رنج و آسیب ناشی از بیماری و تلاش برای برگرداندن اعمال اعضاء و دستگاهها به حالت موثر و افزایش قدرت تطابق فرد با وضعیت فعلی</a:t>
            </a:r>
          </a:p>
          <a:p>
            <a:pPr algn="r" rtl="1"/>
            <a:endParaRPr lang="fa-IR" altLang="en-US" dirty="0">
              <a:solidFill>
                <a:schemeClr val="tx1"/>
              </a:solidFill>
            </a:endParaRPr>
          </a:p>
          <a:p>
            <a:pPr algn="r" rtl="1"/>
            <a:r>
              <a:rPr lang="fa-IR" altLang="en-US" dirty="0" smtClean="0">
                <a:solidFill>
                  <a:schemeClr val="tx1"/>
                </a:solidFill>
              </a:rPr>
              <a:t>محدود کردن میزان ناتوانی و انجام نوتوانی</a:t>
            </a:r>
          </a:p>
          <a:p>
            <a:pPr algn="r" rtl="1"/>
            <a:endParaRPr lang="fa-IR" altLang="en-US" dirty="0">
              <a:solidFill>
                <a:schemeClr val="tx1"/>
              </a:solidFill>
            </a:endParaRPr>
          </a:p>
          <a:p>
            <a:pPr algn="r" rtl="1"/>
            <a:r>
              <a:rPr lang="fa-IR" altLang="en-US" dirty="0" smtClean="0">
                <a:solidFill>
                  <a:schemeClr val="tx1"/>
                </a:solidFill>
              </a:rPr>
              <a:t>پیشگیری نوع سوم مربوط به مرحله ناتوانی است.</a:t>
            </a:r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528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7315200" cy="1143000"/>
          </a:xfrm>
        </p:spPr>
        <p:txBody>
          <a:bodyPr>
            <a:normAutofit/>
          </a:bodyPr>
          <a:lstStyle/>
          <a:p>
            <a:pPr algn="r" rtl="1"/>
            <a:r>
              <a:rPr lang="fa-IR" b="1" dirty="0" smtClean="0"/>
              <a:t>مفهوم نوتوانی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57400"/>
            <a:ext cx="7467600" cy="4648200"/>
          </a:xfrm>
        </p:spPr>
        <p:txBody>
          <a:bodyPr>
            <a:normAutofit/>
          </a:bodyPr>
          <a:lstStyle/>
          <a:p>
            <a:pPr algn="r" rtl="1"/>
            <a:r>
              <a:rPr lang="fa-IR" altLang="en-US" dirty="0" smtClean="0">
                <a:solidFill>
                  <a:schemeClr val="tx1"/>
                </a:solidFill>
              </a:rPr>
              <a:t>تلاش هایی که به منظور بازگرداندن یک فرد ناتوان به فردی مفید، راضی و در صورت امکان خودکفا در جامعه انجام می شود.</a:t>
            </a:r>
          </a:p>
          <a:p>
            <a:pPr algn="r" rtl="1">
              <a:lnSpc>
                <a:spcPct val="90000"/>
              </a:lnSpc>
            </a:pPr>
            <a:endParaRPr lang="fa-IR" altLang="en-US" dirty="0" smtClean="0">
              <a:solidFill>
                <a:schemeClr val="tx1"/>
              </a:solidFill>
            </a:endParaRPr>
          </a:p>
          <a:p>
            <a:pPr algn="r" rtl="1">
              <a:lnSpc>
                <a:spcPct val="90000"/>
              </a:lnSpc>
            </a:pPr>
            <a:r>
              <a:rPr lang="fa-IR" altLang="en-US" dirty="0" smtClean="0">
                <a:solidFill>
                  <a:schemeClr val="tx1"/>
                </a:solidFill>
              </a:rPr>
              <a:t>این </a:t>
            </a:r>
            <a:r>
              <a:rPr lang="fa-IR" altLang="en-US" dirty="0">
                <a:solidFill>
                  <a:schemeClr val="tx1"/>
                </a:solidFill>
              </a:rPr>
              <a:t>نوع پیشگیری </a:t>
            </a:r>
            <a:r>
              <a:rPr lang="ar-SA" altLang="en-US" dirty="0">
                <a:solidFill>
                  <a:schemeClr val="tx1"/>
                </a:solidFill>
              </a:rPr>
              <a:t>با تاكيد بر آنچه براي فرد باقي مانده است، نه آنچه از دست داده است، او را قادر </a:t>
            </a:r>
            <a:r>
              <a:rPr lang="fa-IR" altLang="en-US" dirty="0">
                <a:solidFill>
                  <a:schemeClr val="tx1"/>
                </a:solidFill>
              </a:rPr>
              <a:t>می </a:t>
            </a:r>
            <a:r>
              <a:rPr lang="ar-SA" altLang="en-US" dirty="0">
                <a:solidFill>
                  <a:schemeClr val="tx1"/>
                </a:solidFill>
              </a:rPr>
              <a:t>سازد كه از قابليت هاي باقيمانده خود استفاده حداكثر كند</a:t>
            </a:r>
            <a:r>
              <a:rPr lang="ar-SA" altLang="en-US" dirty="0" smtClean="0">
                <a:solidFill>
                  <a:schemeClr val="tx1"/>
                </a:solidFill>
              </a:rPr>
              <a:t>.</a:t>
            </a:r>
            <a:endParaRPr lang="fa-IR" altLang="en-US" dirty="0">
              <a:solidFill>
                <a:schemeClr val="tx1"/>
              </a:solidFill>
            </a:endParaRPr>
          </a:p>
          <a:p>
            <a:pPr algn="r" rtl="1">
              <a:lnSpc>
                <a:spcPct val="90000"/>
              </a:lnSpc>
            </a:pPr>
            <a:endParaRPr lang="fa-IR" altLang="en-US" dirty="0" smtClean="0">
              <a:solidFill>
                <a:schemeClr val="tx1"/>
              </a:solidFill>
            </a:endParaRPr>
          </a:p>
          <a:p>
            <a:pPr algn="r" rtl="1">
              <a:lnSpc>
                <a:spcPct val="90000"/>
              </a:lnSpc>
            </a:pPr>
            <a:r>
              <a:rPr lang="ar-SA" altLang="en-US" dirty="0" smtClean="0">
                <a:solidFill>
                  <a:schemeClr val="tx1"/>
                </a:solidFill>
              </a:rPr>
              <a:t>نوتواني </a:t>
            </a:r>
            <a:r>
              <a:rPr lang="ar-SA" altLang="en-US" dirty="0">
                <a:solidFill>
                  <a:schemeClr val="tx1"/>
                </a:solidFill>
              </a:rPr>
              <a:t>بيماران مبتلا به بيماري </a:t>
            </a:r>
            <a:r>
              <a:rPr lang="ar-SA" altLang="en-US" dirty="0" smtClean="0">
                <a:solidFill>
                  <a:schemeClr val="tx1"/>
                </a:solidFill>
              </a:rPr>
              <a:t>ها</a:t>
            </a:r>
            <a:r>
              <a:rPr lang="fa-IR" altLang="en-US" dirty="0" smtClean="0">
                <a:solidFill>
                  <a:schemeClr val="tx1"/>
                </a:solidFill>
              </a:rPr>
              <a:t>ی</a:t>
            </a:r>
            <a:r>
              <a:rPr lang="ar-SA" altLang="en-US" dirty="0" smtClean="0">
                <a:solidFill>
                  <a:schemeClr val="tx1"/>
                </a:solidFill>
              </a:rPr>
              <a:t>ي </a:t>
            </a:r>
            <a:r>
              <a:rPr lang="fa-IR" altLang="en-US" dirty="0" smtClean="0">
                <a:solidFill>
                  <a:schemeClr val="tx1"/>
                </a:solidFill>
              </a:rPr>
              <a:t>هم</a:t>
            </a:r>
            <a:r>
              <a:rPr lang="ar-SA" altLang="en-US" dirty="0" smtClean="0">
                <a:solidFill>
                  <a:schemeClr val="tx1"/>
                </a:solidFill>
              </a:rPr>
              <a:t>چون</a:t>
            </a:r>
            <a:r>
              <a:rPr lang="fa-IR" altLang="en-US" dirty="0" smtClean="0">
                <a:solidFill>
                  <a:schemeClr val="tx1"/>
                </a:solidFill>
              </a:rPr>
              <a:t> </a:t>
            </a:r>
            <a:r>
              <a:rPr lang="ar-SA" altLang="en-US" dirty="0" smtClean="0">
                <a:solidFill>
                  <a:schemeClr val="tx1"/>
                </a:solidFill>
              </a:rPr>
              <a:t>فلج </a:t>
            </a:r>
            <a:r>
              <a:rPr lang="ar-SA" altLang="en-US" dirty="0">
                <a:solidFill>
                  <a:schemeClr val="tx1"/>
                </a:solidFill>
              </a:rPr>
              <a:t>كودكان، سكته هاي مغزي، آسيب هاي كوري و غيره، براي پيشگيري از كاهش توانايي شركت آنان در زندگي اجتماعي روزمره، اهميت فراواني دارد.</a:t>
            </a:r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20346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2705C-D3F9-4AC1-AB85-9640D0CD4916}" type="slidenum">
              <a:rPr lang="en-US" sz="1100"/>
              <a:pPr/>
              <a:t>22</a:t>
            </a:fld>
            <a:endParaRPr lang="en-US" sz="1100"/>
          </a:p>
        </p:txBody>
      </p:sp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600075" y="76200"/>
            <a:ext cx="7772400" cy="533400"/>
          </a:xfrm>
          <a:noFill/>
          <a:ln/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Natural history of disease</a:t>
            </a:r>
          </a:p>
        </p:txBody>
      </p:sp>
      <p:sp>
        <p:nvSpPr>
          <p:cNvPr id="58371" name="Line 3"/>
          <p:cNvSpPr>
            <a:spLocks noChangeShapeType="1"/>
          </p:cNvSpPr>
          <p:nvPr/>
        </p:nvSpPr>
        <p:spPr bwMode="auto">
          <a:xfrm>
            <a:off x="533400" y="2932113"/>
            <a:ext cx="81422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sz="1600"/>
          </a:p>
        </p:txBody>
      </p:sp>
      <p:sp>
        <p:nvSpPr>
          <p:cNvPr id="58372" name="Line 4"/>
          <p:cNvSpPr>
            <a:spLocks noChangeShapeType="1"/>
          </p:cNvSpPr>
          <p:nvPr/>
        </p:nvSpPr>
        <p:spPr bwMode="auto">
          <a:xfrm>
            <a:off x="2432050" y="2930525"/>
            <a:ext cx="0" cy="9525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sz="1600"/>
          </a:p>
        </p:txBody>
      </p:sp>
      <p:sp>
        <p:nvSpPr>
          <p:cNvPr id="58373" name="Line 5"/>
          <p:cNvSpPr>
            <a:spLocks noChangeShapeType="1"/>
          </p:cNvSpPr>
          <p:nvPr/>
        </p:nvSpPr>
        <p:spPr bwMode="auto">
          <a:xfrm>
            <a:off x="4635500" y="2913063"/>
            <a:ext cx="0" cy="9525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sz="1600"/>
          </a:p>
        </p:txBody>
      </p:sp>
      <p:sp>
        <p:nvSpPr>
          <p:cNvPr id="58374" name="Line 6"/>
          <p:cNvSpPr>
            <a:spLocks noChangeShapeType="1"/>
          </p:cNvSpPr>
          <p:nvPr/>
        </p:nvSpPr>
        <p:spPr bwMode="auto">
          <a:xfrm>
            <a:off x="6867525" y="2947988"/>
            <a:ext cx="0" cy="9525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sz="1600"/>
          </a:p>
        </p:txBody>
      </p:sp>
      <p:sp>
        <p:nvSpPr>
          <p:cNvPr id="58375" name="Line 7"/>
          <p:cNvSpPr>
            <a:spLocks noChangeShapeType="1"/>
          </p:cNvSpPr>
          <p:nvPr/>
        </p:nvSpPr>
        <p:spPr bwMode="auto">
          <a:xfrm flipV="1">
            <a:off x="1393825" y="4127675"/>
            <a:ext cx="0" cy="9777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sm"/>
            <a:tailEnd type="stealth" w="med" len="lg"/>
          </a:ln>
          <a:effectLst/>
        </p:spPr>
        <p:txBody>
          <a:bodyPr wrap="none" anchor="ctr"/>
          <a:lstStyle/>
          <a:p>
            <a:endParaRPr lang="en-US" sz="1600"/>
          </a:p>
        </p:txBody>
      </p:sp>
      <p:sp>
        <p:nvSpPr>
          <p:cNvPr id="58376" name="Line 8"/>
          <p:cNvSpPr>
            <a:spLocks noChangeShapeType="1"/>
          </p:cNvSpPr>
          <p:nvPr/>
        </p:nvSpPr>
        <p:spPr bwMode="auto">
          <a:xfrm>
            <a:off x="5483225" y="2197100"/>
            <a:ext cx="0" cy="7508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</p:spPr>
        <p:txBody>
          <a:bodyPr wrap="none" anchor="ctr"/>
          <a:lstStyle/>
          <a:p>
            <a:endParaRPr lang="en-US" sz="1600"/>
          </a:p>
        </p:txBody>
      </p:sp>
      <p:sp>
        <p:nvSpPr>
          <p:cNvPr id="58377" name="Line 9"/>
          <p:cNvSpPr>
            <a:spLocks noChangeShapeType="1"/>
          </p:cNvSpPr>
          <p:nvPr/>
        </p:nvSpPr>
        <p:spPr bwMode="auto">
          <a:xfrm flipH="1">
            <a:off x="4622800" y="1489075"/>
            <a:ext cx="3175" cy="14366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</p:spPr>
        <p:txBody>
          <a:bodyPr wrap="none" anchor="ctr"/>
          <a:lstStyle/>
          <a:p>
            <a:endParaRPr lang="en-US" sz="1600"/>
          </a:p>
        </p:txBody>
      </p:sp>
      <p:sp>
        <p:nvSpPr>
          <p:cNvPr id="58378" name="Line 10"/>
          <p:cNvSpPr>
            <a:spLocks noChangeShapeType="1"/>
          </p:cNvSpPr>
          <p:nvPr/>
        </p:nvSpPr>
        <p:spPr bwMode="auto">
          <a:xfrm>
            <a:off x="3617913" y="2470150"/>
            <a:ext cx="0" cy="4635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</p:spPr>
        <p:txBody>
          <a:bodyPr wrap="none" anchor="ctr"/>
          <a:lstStyle/>
          <a:p>
            <a:endParaRPr lang="en-US" sz="1600"/>
          </a:p>
        </p:txBody>
      </p:sp>
      <p:sp>
        <p:nvSpPr>
          <p:cNvPr id="58379" name="Line 11"/>
          <p:cNvSpPr>
            <a:spLocks noChangeShapeType="1"/>
          </p:cNvSpPr>
          <p:nvPr/>
        </p:nvSpPr>
        <p:spPr bwMode="auto">
          <a:xfrm>
            <a:off x="2428875" y="1905000"/>
            <a:ext cx="0" cy="1066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</p:spPr>
        <p:txBody>
          <a:bodyPr wrap="none" anchor="ctr"/>
          <a:lstStyle/>
          <a:p>
            <a:endParaRPr lang="en-US" sz="1600"/>
          </a:p>
        </p:txBody>
      </p:sp>
      <p:sp>
        <p:nvSpPr>
          <p:cNvPr id="58380" name="Rectangle 12"/>
          <p:cNvSpPr>
            <a:spLocks noChangeArrowheads="1"/>
          </p:cNvSpPr>
          <p:nvPr/>
        </p:nvSpPr>
        <p:spPr bwMode="auto">
          <a:xfrm>
            <a:off x="355600" y="3170238"/>
            <a:ext cx="2136775" cy="554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algn="ctr" eaLnBrk="0" hangingPunct="0">
              <a:lnSpc>
                <a:spcPct val="50000"/>
              </a:lnSpc>
              <a:spcBef>
                <a:spcPct val="50000"/>
              </a:spcBef>
            </a:pPr>
            <a:r>
              <a:rPr lang="en-US" sz="2000" b="1" dirty="0">
                <a:solidFill>
                  <a:srgbClr val="FF0000"/>
                </a:solidFill>
                <a:latin typeface="Arial" charset="0"/>
              </a:rPr>
              <a:t>Stage of</a:t>
            </a:r>
          </a:p>
          <a:p>
            <a:pPr algn="ctr" eaLnBrk="0" hangingPunct="0">
              <a:lnSpc>
                <a:spcPct val="50000"/>
              </a:lnSpc>
              <a:spcBef>
                <a:spcPct val="50000"/>
              </a:spcBef>
            </a:pPr>
            <a:r>
              <a:rPr lang="en-US" sz="2000" b="1" dirty="0">
                <a:solidFill>
                  <a:srgbClr val="FF0000"/>
                </a:solidFill>
                <a:latin typeface="Arial" charset="0"/>
              </a:rPr>
              <a:t>susceptibility</a:t>
            </a:r>
            <a:endParaRPr lang="en-US" sz="2000" b="1" dirty="0">
              <a:solidFill>
                <a:schemeClr val="accent1"/>
              </a:solidFill>
              <a:latin typeface="Arial" charset="0"/>
            </a:endParaRPr>
          </a:p>
        </p:txBody>
      </p:sp>
      <p:sp>
        <p:nvSpPr>
          <p:cNvPr id="58381" name="Rectangle 13"/>
          <p:cNvSpPr>
            <a:spLocks noChangeArrowheads="1"/>
          </p:cNvSpPr>
          <p:nvPr/>
        </p:nvSpPr>
        <p:spPr bwMode="auto">
          <a:xfrm>
            <a:off x="2547938" y="3019425"/>
            <a:ext cx="2020887" cy="831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algn="ctr"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sz="2000" b="1" dirty="0">
                <a:solidFill>
                  <a:srgbClr val="FF0000"/>
                </a:solidFill>
                <a:latin typeface="Arial" charset="0"/>
              </a:rPr>
              <a:t>Stage of subclinical disease</a:t>
            </a:r>
            <a:endParaRPr lang="en-US" sz="2000" b="1" dirty="0">
              <a:solidFill>
                <a:schemeClr val="accent1"/>
              </a:solidFill>
              <a:latin typeface="Arial" charset="0"/>
            </a:endParaRPr>
          </a:p>
        </p:txBody>
      </p:sp>
      <p:sp>
        <p:nvSpPr>
          <p:cNvPr id="58382" name="Rectangle 14"/>
          <p:cNvSpPr>
            <a:spLocks noChangeArrowheads="1"/>
          </p:cNvSpPr>
          <p:nvPr/>
        </p:nvSpPr>
        <p:spPr bwMode="auto">
          <a:xfrm>
            <a:off x="4664075" y="3106738"/>
            <a:ext cx="2193925" cy="585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algn="ctr"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sz="2000" b="1" dirty="0">
                <a:solidFill>
                  <a:srgbClr val="FF0000"/>
                </a:solidFill>
                <a:latin typeface="Arial" charset="0"/>
              </a:rPr>
              <a:t>Stage of clinical disease</a:t>
            </a:r>
            <a:endParaRPr lang="en-US" sz="2000" b="1" dirty="0">
              <a:solidFill>
                <a:schemeClr val="accent1"/>
              </a:solidFill>
              <a:latin typeface="Arial" charset="0"/>
            </a:endParaRPr>
          </a:p>
        </p:txBody>
      </p:sp>
      <p:sp>
        <p:nvSpPr>
          <p:cNvPr id="58383" name="Rectangle 15"/>
          <p:cNvSpPr>
            <a:spLocks noChangeArrowheads="1"/>
          </p:cNvSpPr>
          <p:nvPr/>
        </p:nvSpPr>
        <p:spPr bwMode="auto">
          <a:xfrm>
            <a:off x="6858000" y="2960688"/>
            <a:ext cx="2027238" cy="1324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2075" tIns="46038" rIns="92075" bIns="46038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000" b="1" dirty="0">
                <a:solidFill>
                  <a:srgbClr val="FF0000"/>
                </a:solidFill>
                <a:latin typeface="Arial" charset="0"/>
              </a:rPr>
              <a:t>Stage of recovery, disability or death</a:t>
            </a:r>
            <a:endParaRPr lang="en-US" sz="2000" b="1" dirty="0">
              <a:solidFill>
                <a:schemeClr val="accent1"/>
              </a:solidFill>
              <a:latin typeface="Arial" charset="0"/>
            </a:endParaRPr>
          </a:p>
        </p:txBody>
      </p:sp>
      <p:sp>
        <p:nvSpPr>
          <p:cNvPr id="58384" name="Rectangle 16"/>
          <p:cNvSpPr>
            <a:spLocks noChangeArrowheads="1"/>
          </p:cNvSpPr>
          <p:nvPr/>
        </p:nvSpPr>
        <p:spPr bwMode="auto">
          <a:xfrm>
            <a:off x="630237" y="5311272"/>
            <a:ext cx="2570163" cy="708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000" b="1" dirty="0">
                <a:solidFill>
                  <a:srgbClr val="00B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PRIMARY PREVENTION</a:t>
            </a:r>
            <a:endParaRPr lang="en-US" sz="2000" b="1" dirty="0">
              <a:solidFill>
                <a:schemeClr val="hlink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8385" name="Rectangle 17"/>
          <p:cNvSpPr>
            <a:spLocks noChangeArrowheads="1"/>
          </p:cNvSpPr>
          <p:nvPr/>
        </p:nvSpPr>
        <p:spPr bwMode="auto">
          <a:xfrm>
            <a:off x="3886200" y="5311272"/>
            <a:ext cx="2368550" cy="708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000" b="1" dirty="0">
                <a:solidFill>
                  <a:srgbClr val="00B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SECONDARY PREVENTION</a:t>
            </a:r>
            <a:endParaRPr lang="en-US" sz="2000" b="1" dirty="0">
              <a:solidFill>
                <a:schemeClr val="hlink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8386" name="Rectangle 18"/>
          <p:cNvSpPr>
            <a:spLocks noChangeArrowheads="1"/>
          </p:cNvSpPr>
          <p:nvPr/>
        </p:nvSpPr>
        <p:spPr bwMode="auto">
          <a:xfrm>
            <a:off x="6446838" y="5334000"/>
            <a:ext cx="2454275" cy="708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000" b="1" dirty="0">
                <a:solidFill>
                  <a:srgbClr val="00B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TERTIARY PREVENTION</a:t>
            </a:r>
            <a:endParaRPr lang="en-US" sz="2000" b="1" dirty="0">
              <a:solidFill>
                <a:schemeClr val="hlink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8387" name="Line 19"/>
          <p:cNvSpPr>
            <a:spLocks noChangeShapeType="1"/>
          </p:cNvSpPr>
          <p:nvPr/>
        </p:nvSpPr>
        <p:spPr bwMode="auto">
          <a:xfrm>
            <a:off x="4345755" y="5105400"/>
            <a:ext cx="136924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sz="1600"/>
          </a:p>
        </p:txBody>
      </p:sp>
      <p:sp>
        <p:nvSpPr>
          <p:cNvPr id="58388" name="Rectangle 20"/>
          <p:cNvSpPr>
            <a:spLocks noChangeArrowheads="1"/>
          </p:cNvSpPr>
          <p:nvPr/>
        </p:nvSpPr>
        <p:spPr bwMode="auto">
          <a:xfrm>
            <a:off x="1676400" y="1219200"/>
            <a:ext cx="1717675" cy="400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>
                <a:solidFill>
                  <a:srgbClr val="0000FF"/>
                </a:solidFill>
                <a:latin typeface="Arial" charset="0"/>
              </a:rPr>
              <a:t>Exposure</a:t>
            </a:r>
            <a:endParaRPr lang="en-US" sz="2000" b="1" dirty="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58389" name="Rectangle 21"/>
          <p:cNvSpPr>
            <a:spLocks noChangeArrowheads="1"/>
          </p:cNvSpPr>
          <p:nvPr/>
        </p:nvSpPr>
        <p:spPr bwMode="auto">
          <a:xfrm>
            <a:off x="2636838" y="1871663"/>
            <a:ext cx="1963737" cy="493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algn="ctr" eaLnBrk="0" hangingPunct="0">
              <a:lnSpc>
                <a:spcPct val="40000"/>
              </a:lnSpc>
              <a:spcBef>
                <a:spcPct val="50000"/>
              </a:spcBef>
            </a:pPr>
            <a:r>
              <a:rPr lang="en-US" sz="2000" b="1" dirty="0">
                <a:solidFill>
                  <a:srgbClr val="0000FF"/>
                </a:solidFill>
                <a:latin typeface="Arial" charset="0"/>
              </a:rPr>
              <a:t>Pathologic</a:t>
            </a:r>
          </a:p>
          <a:p>
            <a:pPr algn="ctr" eaLnBrk="0" hangingPunct="0">
              <a:lnSpc>
                <a:spcPct val="40000"/>
              </a:lnSpc>
              <a:spcBef>
                <a:spcPct val="50000"/>
              </a:spcBef>
            </a:pPr>
            <a:r>
              <a:rPr lang="en-US" sz="2000" b="1" dirty="0">
                <a:solidFill>
                  <a:srgbClr val="0000FF"/>
                </a:solidFill>
                <a:latin typeface="Arial" charset="0"/>
              </a:rPr>
              <a:t>changes</a:t>
            </a:r>
            <a:endParaRPr lang="en-US" sz="2000" b="1" dirty="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58390" name="Rectangle 22"/>
          <p:cNvSpPr>
            <a:spLocks noChangeArrowheads="1"/>
          </p:cNvSpPr>
          <p:nvPr/>
        </p:nvSpPr>
        <p:spPr bwMode="auto">
          <a:xfrm>
            <a:off x="3676650" y="854075"/>
            <a:ext cx="1789113" cy="585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algn="ctr"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sz="2000" b="1">
                <a:solidFill>
                  <a:srgbClr val="0000FF"/>
                </a:solidFill>
                <a:latin typeface="Arial" charset="0"/>
              </a:rPr>
              <a:t>Onset of symptoms</a:t>
            </a:r>
            <a:endParaRPr lang="en-US" sz="2000" b="1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58391" name="Line 23"/>
          <p:cNvSpPr>
            <a:spLocks noChangeShapeType="1"/>
          </p:cNvSpPr>
          <p:nvPr/>
        </p:nvSpPr>
        <p:spPr bwMode="auto">
          <a:xfrm>
            <a:off x="5494338" y="2192338"/>
            <a:ext cx="9525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sz="1600"/>
          </a:p>
        </p:txBody>
      </p:sp>
      <p:sp>
        <p:nvSpPr>
          <p:cNvPr id="58392" name="Line 24"/>
          <p:cNvSpPr>
            <a:spLocks noChangeShapeType="1"/>
          </p:cNvSpPr>
          <p:nvPr/>
        </p:nvSpPr>
        <p:spPr bwMode="auto">
          <a:xfrm flipV="1">
            <a:off x="6446838" y="1538288"/>
            <a:ext cx="0" cy="6635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sz="1600"/>
          </a:p>
        </p:txBody>
      </p:sp>
      <p:sp>
        <p:nvSpPr>
          <p:cNvPr id="58393" name="Rectangle 25"/>
          <p:cNvSpPr>
            <a:spLocks noChangeArrowheads="1"/>
          </p:cNvSpPr>
          <p:nvPr/>
        </p:nvSpPr>
        <p:spPr bwMode="auto">
          <a:xfrm>
            <a:off x="5629275" y="838200"/>
            <a:ext cx="2143125" cy="585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algn="ctr"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sz="2000" b="1">
                <a:solidFill>
                  <a:srgbClr val="0000FF"/>
                </a:solidFill>
                <a:latin typeface="Arial" charset="0"/>
              </a:rPr>
              <a:t>Usual time of diagnosis</a:t>
            </a:r>
          </a:p>
        </p:txBody>
      </p:sp>
      <p:sp>
        <p:nvSpPr>
          <p:cNvPr id="58394" name="Line 26"/>
          <p:cNvSpPr>
            <a:spLocks noChangeShapeType="1"/>
          </p:cNvSpPr>
          <p:nvPr/>
        </p:nvSpPr>
        <p:spPr bwMode="auto">
          <a:xfrm flipV="1">
            <a:off x="4343400" y="4114800"/>
            <a:ext cx="0" cy="9604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sm"/>
            <a:tailEnd type="stealth" w="med" len="lg"/>
          </a:ln>
          <a:effectLst/>
        </p:spPr>
        <p:txBody>
          <a:bodyPr wrap="none" anchor="ctr"/>
          <a:lstStyle/>
          <a:p>
            <a:endParaRPr lang="en-US" sz="1600"/>
          </a:p>
        </p:txBody>
      </p:sp>
      <p:sp>
        <p:nvSpPr>
          <p:cNvPr id="58395" name="Line 27"/>
          <p:cNvSpPr>
            <a:spLocks noChangeShapeType="1"/>
          </p:cNvSpPr>
          <p:nvPr/>
        </p:nvSpPr>
        <p:spPr bwMode="auto">
          <a:xfrm flipV="1">
            <a:off x="7772400" y="4297363"/>
            <a:ext cx="0" cy="8080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sm"/>
            <a:tailEnd type="stealth" w="med" len="lg"/>
          </a:ln>
          <a:effectLst/>
        </p:spPr>
        <p:txBody>
          <a:bodyPr wrap="none" anchor="ctr"/>
          <a:lstStyle/>
          <a:p>
            <a:endParaRPr lang="en-US" sz="1600"/>
          </a:p>
        </p:txBody>
      </p:sp>
      <p:sp>
        <p:nvSpPr>
          <p:cNvPr id="58396" name="Line 28"/>
          <p:cNvSpPr>
            <a:spLocks noChangeShapeType="1"/>
          </p:cNvSpPr>
          <p:nvPr/>
        </p:nvSpPr>
        <p:spPr bwMode="auto">
          <a:xfrm flipV="1">
            <a:off x="5697442" y="4049617"/>
            <a:ext cx="0" cy="1030504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sm"/>
            <a:tailEnd type="stealth" w="med" len="lg"/>
          </a:ln>
          <a:effectLst/>
        </p:spPr>
        <p:txBody>
          <a:bodyPr wrap="none" anchor="ctr"/>
          <a:lstStyle/>
          <a:p>
            <a:endParaRPr lang="en-US" sz="1600"/>
          </a:p>
        </p:txBody>
      </p:sp>
      <p:sp>
        <p:nvSpPr>
          <p:cNvPr id="30" name="Line 19"/>
          <p:cNvSpPr>
            <a:spLocks noChangeShapeType="1"/>
          </p:cNvSpPr>
          <p:nvPr/>
        </p:nvSpPr>
        <p:spPr bwMode="auto">
          <a:xfrm>
            <a:off x="1371600" y="5105400"/>
            <a:ext cx="136924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sz="1600"/>
          </a:p>
        </p:txBody>
      </p:sp>
      <p:sp>
        <p:nvSpPr>
          <p:cNvPr id="32" name="Line 7"/>
          <p:cNvSpPr>
            <a:spLocks noChangeShapeType="1"/>
          </p:cNvSpPr>
          <p:nvPr/>
        </p:nvSpPr>
        <p:spPr bwMode="auto">
          <a:xfrm flipV="1">
            <a:off x="2743200" y="4114800"/>
            <a:ext cx="0" cy="9777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sm"/>
            <a:tailEnd type="stealth" w="med" len="lg"/>
          </a:ln>
          <a:effectLst/>
        </p:spPr>
        <p:txBody>
          <a:bodyPr wrap="none" anchor="ctr"/>
          <a:lstStyle/>
          <a:p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3950172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8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8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8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8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8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8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8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8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5" grpId="0" animBg="1"/>
      <p:bldP spid="58384" grpId="0"/>
      <p:bldP spid="58385" grpId="0"/>
      <p:bldP spid="58386" grpId="0"/>
      <p:bldP spid="58387" grpId="0" animBg="1"/>
      <p:bldP spid="58394" grpId="0" animBg="1"/>
      <p:bldP spid="58395" grpId="0" animBg="1"/>
      <p:bldP spid="58396" grpId="0" animBg="1"/>
      <p:bldP spid="30" grpId="0" animBg="1"/>
      <p:bldP spid="3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7315200" cy="1143000"/>
          </a:xfrm>
        </p:spPr>
        <p:txBody>
          <a:bodyPr>
            <a:normAutofit fontScale="90000"/>
          </a:bodyPr>
          <a:lstStyle/>
          <a:p>
            <a:pPr algn="r" rtl="1"/>
            <a:r>
              <a:rPr lang="fa-IR" b="1" dirty="0" smtClean="0"/>
              <a:t>پیشگیری نوع چهارم</a:t>
            </a:r>
            <a:br>
              <a:rPr lang="fa-IR" b="1" dirty="0" smtClean="0"/>
            </a:br>
            <a:r>
              <a:rPr lang="en-US" b="1" dirty="0" smtClean="0"/>
              <a:t>(Quaternary Prevention)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23652"/>
            <a:ext cx="7467600" cy="3848548"/>
          </a:xfrm>
        </p:spPr>
        <p:txBody>
          <a:bodyPr>
            <a:normAutofit/>
          </a:bodyPr>
          <a:lstStyle/>
          <a:p>
            <a:pPr algn="r" rtl="1"/>
            <a:r>
              <a:rPr lang="fa-IR" altLang="en-US" dirty="0" smtClean="0">
                <a:solidFill>
                  <a:schemeClr val="tx1"/>
                </a:solidFill>
              </a:rPr>
              <a:t>به پیشگیری از بیماریها مربوط نمی شود!</a:t>
            </a:r>
          </a:p>
          <a:p>
            <a:pPr algn="r" rtl="1"/>
            <a:endParaRPr lang="fa-IR" altLang="en-US" dirty="0">
              <a:solidFill>
                <a:schemeClr val="tx1"/>
              </a:solidFill>
            </a:endParaRPr>
          </a:p>
          <a:p>
            <a:pPr algn="r" rtl="1"/>
            <a:r>
              <a:rPr lang="fa-IR" altLang="en-US" dirty="0" smtClean="0">
                <a:solidFill>
                  <a:schemeClr val="tx1"/>
                </a:solidFill>
              </a:rPr>
              <a:t>به پیشگیری از ارائه خدمات تشخیصی، درمانی و پیشگیرانه غیرضروری مربوط می شود.</a:t>
            </a:r>
          </a:p>
          <a:p>
            <a:pPr algn="r" rtl="1"/>
            <a:endParaRPr lang="fa-IR" altLang="en-US" dirty="0">
              <a:solidFill>
                <a:schemeClr val="tx1"/>
              </a:solidFill>
            </a:endParaRPr>
          </a:p>
          <a:p>
            <a:pPr algn="r" rtl="1"/>
            <a:r>
              <a:rPr lang="fa-IR" altLang="en-US" dirty="0" smtClean="0">
                <a:solidFill>
                  <a:schemeClr val="tx1"/>
                </a:solidFill>
              </a:rPr>
              <a:t>پیشگیری سطح چهارم توسط یک پزشک عمومی بلژیکی بنام مارک جاموله </a:t>
            </a:r>
            <a:r>
              <a:rPr lang="en-US" altLang="en-US" dirty="0" smtClean="0">
                <a:solidFill>
                  <a:schemeClr val="tx1"/>
                </a:solidFill>
              </a:rPr>
              <a:t>(Marc </a:t>
            </a:r>
            <a:r>
              <a:rPr lang="en-US" altLang="en-US" dirty="0" err="1" smtClean="0">
                <a:solidFill>
                  <a:schemeClr val="tx1"/>
                </a:solidFill>
              </a:rPr>
              <a:t>Jamoulle</a:t>
            </a:r>
            <a:r>
              <a:rPr lang="en-US" altLang="en-US" dirty="0" smtClean="0">
                <a:solidFill>
                  <a:schemeClr val="tx1"/>
                </a:solidFill>
              </a:rPr>
              <a:t>)</a:t>
            </a:r>
            <a:r>
              <a:rPr lang="fa-IR" altLang="en-US" dirty="0" smtClean="0">
                <a:solidFill>
                  <a:schemeClr val="tx1"/>
                </a:solidFill>
              </a:rPr>
              <a:t> در سال 1986 مطرح شد.</a:t>
            </a:r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410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Drive E\Ozum\Resim\Tabiat\Gul\az\Little_Rain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0444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r" rtl="1"/>
            <a:r>
              <a:rPr lang="fa-IR" sz="4400" b="1" dirty="0" smtClean="0"/>
              <a:t>مفاهیم اپیدمیولوژی</a:t>
            </a:r>
            <a:endParaRPr lang="en-US" sz="4400" b="1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203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7315200" cy="1143000"/>
          </a:xfrm>
        </p:spPr>
        <p:txBody>
          <a:bodyPr>
            <a:normAutofit/>
          </a:bodyPr>
          <a:lstStyle/>
          <a:p>
            <a:pPr algn="r" rtl="1"/>
            <a:r>
              <a:rPr lang="fa-IR" b="1" dirty="0"/>
              <a:t>ح</a:t>
            </a:r>
            <a:r>
              <a:rPr lang="fa-IR" b="1" dirty="0" smtClean="0"/>
              <a:t>الت بومی </a:t>
            </a:r>
            <a:r>
              <a:rPr lang="en-US" b="1" dirty="0" smtClean="0"/>
              <a:t>(Endemic)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23652"/>
            <a:ext cx="7467600" cy="3848548"/>
          </a:xfrm>
        </p:spPr>
        <p:txBody>
          <a:bodyPr>
            <a:normAutofit/>
          </a:bodyPr>
          <a:lstStyle/>
          <a:p>
            <a:pPr algn="r" rtl="1"/>
            <a:r>
              <a:rPr lang="fa-IR" altLang="en-US" dirty="0" smtClean="0"/>
              <a:t>وقوع </a:t>
            </a:r>
            <a:r>
              <a:rPr lang="fa-IR" altLang="en-US" dirty="0"/>
              <a:t>معمول و همیشگی یک بیماری در یک منطقه یا یک جمعیت </a:t>
            </a:r>
            <a:r>
              <a:rPr lang="fa-IR" altLang="en-US" dirty="0" smtClean="0"/>
              <a:t>معین</a:t>
            </a:r>
            <a:endParaRPr lang="fa-IR" altLang="en-US" dirty="0"/>
          </a:p>
          <a:p>
            <a:pPr algn="r" rtl="1"/>
            <a:endParaRPr lang="fa-IR" altLang="en-US" dirty="0" smtClean="0"/>
          </a:p>
          <a:p>
            <a:pPr algn="r" rtl="1"/>
            <a:r>
              <a:rPr lang="fa-IR" altLang="en-US" dirty="0" smtClean="0"/>
              <a:t>وجود </a:t>
            </a:r>
            <a:r>
              <a:rPr lang="fa-IR" altLang="en-US" dirty="0"/>
              <a:t>یک بیماری یا عامل بیماریزا بصورت دائم در یک منطقه جغرافیایی خاص، بطوریکه وقوع آن عادی بنظر برسد. </a:t>
            </a:r>
            <a:endParaRPr lang="en-US" altLang="en-US" dirty="0"/>
          </a:p>
          <a:p>
            <a:pPr algn="r" rtl="1"/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2915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7315200" cy="1143000"/>
          </a:xfrm>
        </p:spPr>
        <p:txBody>
          <a:bodyPr>
            <a:normAutofit/>
          </a:bodyPr>
          <a:lstStyle/>
          <a:p>
            <a:pPr algn="r" rtl="1"/>
            <a:r>
              <a:rPr lang="fa-IR" b="1" dirty="0"/>
              <a:t>ح</a:t>
            </a:r>
            <a:r>
              <a:rPr lang="fa-IR" b="1" dirty="0" smtClean="0"/>
              <a:t>الت همه گیری </a:t>
            </a:r>
            <a:r>
              <a:rPr lang="en-US" b="1" dirty="0" smtClean="0"/>
              <a:t>(Epidemic)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23652"/>
            <a:ext cx="7467600" cy="4077148"/>
          </a:xfrm>
        </p:spPr>
        <p:txBody>
          <a:bodyPr>
            <a:normAutofit fontScale="92500" lnSpcReduction="10000"/>
          </a:bodyPr>
          <a:lstStyle/>
          <a:p>
            <a:pPr algn="r" rtl="1"/>
            <a:r>
              <a:rPr lang="fa-IR" altLang="en-US" dirty="0"/>
              <a:t>وقوع موارد یک بیماری در یک جامعه یا یک منطقه بطوری که بوضوح بیش از تعداد ”پیش بینی شده“ یا ”منتظره“ قبلی باشد.</a:t>
            </a:r>
          </a:p>
          <a:p>
            <a:pPr algn="r" rtl="1"/>
            <a:r>
              <a:rPr lang="fa-IR" altLang="en-US" dirty="0">
                <a:solidFill>
                  <a:srgbClr val="C00000"/>
                </a:solidFill>
              </a:rPr>
              <a:t>نکاتی در مورد واژه همه گیری (اپیدمی):</a:t>
            </a:r>
          </a:p>
          <a:p>
            <a:pPr lvl="1" algn="r" rtl="1"/>
            <a:r>
              <a:rPr lang="fa-IR" altLang="en-US" dirty="0"/>
              <a:t>شمار مواردی که حاکی از همه گیری است بر حسب ”عامل بیماریزا“، ”تعداد جمعیت و نوع آن“ و ”تجربه قبلی جامعه“ متفاوت است؛</a:t>
            </a:r>
          </a:p>
          <a:p>
            <a:pPr lvl="1" algn="r" rtl="1"/>
            <a:r>
              <a:rPr lang="fa-IR" altLang="en-US" dirty="0"/>
              <a:t>شامل هر نوع بیماری یا آسیب می شود؛</a:t>
            </a:r>
          </a:p>
          <a:p>
            <a:pPr lvl="1" algn="r" rtl="1"/>
            <a:r>
              <a:rPr lang="fa-IR" altLang="en-US" dirty="0"/>
              <a:t>یک عدد کلی و جهانی که بتوان آن را مبنا و پایه </a:t>
            </a:r>
            <a:r>
              <a:rPr lang="fa-IR" altLang="en-US" dirty="0" smtClean="0"/>
              <a:t>همه </a:t>
            </a:r>
            <a:r>
              <a:rPr lang="fa-IR" altLang="en-US" dirty="0"/>
              <a:t>گیری قرار داد وجود </a:t>
            </a:r>
            <a:r>
              <a:rPr lang="fa-IR" altLang="en-US" dirty="0" smtClean="0"/>
              <a:t>ندارد؛</a:t>
            </a:r>
            <a:endParaRPr lang="fa-IR" altLang="en-US" dirty="0"/>
          </a:p>
          <a:p>
            <a:pPr lvl="1" algn="r" rtl="1"/>
            <a:r>
              <a:rPr lang="fa-IR" altLang="en-US" dirty="0"/>
              <a:t>دوره همه گیری هر فاصله زمانی را در بر می گیرد؛</a:t>
            </a:r>
          </a:p>
          <a:p>
            <a:pPr lvl="1" algn="r" rtl="1"/>
            <a:r>
              <a:rPr lang="fa-IR" altLang="en-US" dirty="0"/>
              <a:t>محدود به ناحیه جغرافیایی خاصی نمی‌شود. </a:t>
            </a:r>
            <a:endParaRPr lang="en-US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6611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7315200" cy="1143000"/>
          </a:xfrm>
        </p:spPr>
        <p:txBody>
          <a:bodyPr>
            <a:normAutofit/>
          </a:bodyPr>
          <a:lstStyle/>
          <a:p>
            <a:pPr algn="r" rtl="1"/>
            <a:r>
              <a:rPr lang="fa-IR" b="1" dirty="0"/>
              <a:t>ح</a:t>
            </a:r>
            <a:r>
              <a:rPr lang="fa-IR" b="1" dirty="0" smtClean="0"/>
              <a:t>الت جهانگیری </a:t>
            </a:r>
            <a:r>
              <a:rPr lang="en-US" b="1" dirty="0" smtClean="0"/>
              <a:t>(Pandemic)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23652"/>
            <a:ext cx="7467600" cy="4077148"/>
          </a:xfrm>
        </p:spPr>
        <p:txBody>
          <a:bodyPr>
            <a:normAutofit/>
          </a:bodyPr>
          <a:lstStyle/>
          <a:p>
            <a:pPr algn="r" rtl="1"/>
            <a:r>
              <a:rPr lang="fa-IR" altLang="en-US" dirty="0" smtClean="0"/>
              <a:t>نوعی </a:t>
            </a:r>
            <a:r>
              <a:rPr lang="fa-IR" altLang="en-US" dirty="0"/>
              <a:t>همه گیری است که در سطح بسیار وسیع روی می دهد (از مرزهای بین المللی فراتر رفته) و بطور غیر معمول، شمار بسیار زیادی از مردم را دچار می کند. </a:t>
            </a:r>
            <a:endParaRPr lang="en-US" altLang="en-US" dirty="0"/>
          </a:p>
          <a:p>
            <a:pPr algn="r" rtl="1"/>
            <a:endParaRPr lang="en-US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550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7315200" cy="1143000"/>
          </a:xfrm>
        </p:spPr>
        <p:txBody>
          <a:bodyPr>
            <a:normAutofit/>
          </a:bodyPr>
          <a:lstStyle/>
          <a:p>
            <a:pPr algn="r" rtl="1"/>
            <a:r>
              <a:rPr lang="fa-IR" b="1" dirty="0"/>
              <a:t>ح</a:t>
            </a:r>
            <a:r>
              <a:rPr lang="fa-IR" b="1" dirty="0" smtClean="0"/>
              <a:t>الت تک گیری </a:t>
            </a:r>
            <a:r>
              <a:rPr lang="en-US" b="1" dirty="0" smtClean="0"/>
              <a:t>(Sporadic)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23652"/>
            <a:ext cx="7467600" cy="4077148"/>
          </a:xfrm>
        </p:spPr>
        <p:txBody>
          <a:bodyPr>
            <a:normAutofit/>
          </a:bodyPr>
          <a:lstStyle/>
          <a:p>
            <a:pPr algn="r" rtl="1"/>
            <a:r>
              <a:rPr lang="fa-IR" altLang="en-US" dirty="0" smtClean="0"/>
              <a:t>وقوع </a:t>
            </a:r>
            <a:r>
              <a:rPr lang="fa-IR" altLang="en-US" dirty="0"/>
              <a:t>نامنظم، تصادفی و گاه و بیگاه موارد یک بیماری که از لحاظ زمانی و مکانی با یکدیگر همبستگی نداشته باشند. </a:t>
            </a:r>
            <a:endParaRPr lang="en-US" altLang="en-US" dirty="0"/>
          </a:p>
          <a:p>
            <a:pPr algn="r" rtl="1"/>
            <a:endParaRPr lang="en-US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19225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7315200" cy="1143000"/>
          </a:xfrm>
        </p:spPr>
        <p:txBody>
          <a:bodyPr>
            <a:normAutofit/>
          </a:bodyPr>
          <a:lstStyle/>
          <a:p>
            <a:pPr algn="r" rtl="1"/>
            <a:r>
              <a:rPr lang="fa-IR" b="1" dirty="0" smtClean="0"/>
              <a:t>مفهوم بیماری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23652"/>
            <a:ext cx="7467600" cy="3508977"/>
          </a:xfrm>
        </p:spPr>
        <p:txBody>
          <a:bodyPr>
            <a:normAutofit/>
          </a:bodyPr>
          <a:lstStyle/>
          <a:p>
            <a:pPr algn="r" rtl="1"/>
            <a:endParaRPr lang="fa-IR" dirty="0" smtClean="0">
              <a:solidFill>
                <a:schemeClr val="tx1"/>
              </a:solidFill>
            </a:endParaRPr>
          </a:p>
          <a:p>
            <a:pPr algn="r" rtl="1"/>
            <a:r>
              <a:rPr lang="fa-IR" dirty="0" smtClean="0">
                <a:solidFill>
                  <a:schemeClr val="tx1"/>
                </a:solidFill>
              </a:rPr>
              <a:t>هر گونه اشکال در ساختمان یا عملکرد طبیعی اعضای بدن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709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sus\Desktop\akiz\gullll\4l1hu5e80yj7645o8oo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EE554-DE0A-46EF-BBAC-3E7AE608DE35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03628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7315200" cy="1143000"/>
          </a:xfrm>
        </p:spPr>
        <p:txBody>
          <a:bodyPr>
            <a:normAutofit fontScale="90000"/>
          </a:bodyPr>
          <a:lstStyle/>
          <a:p>
            <a:pPr algn="r" rtl="1"/>
            <a:r>
              <a:rPr lang="fa-IR" b="1" dirty="0" smtClean="0"/>
              <a:t>سیر طبیعی بیماری</a:t>
            </a:r>
            <a:br>
              <a:rPr lang="fa-IR" b="1" dirty="0" smtClean="0"/>
            </a:br>
            <a:r>
              <a:rPr lang="en-US" b="1" dirty="0" smtClean="0"/>
              <a:t>Natural History of Disease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23652"/>
            <a:ext cx="7467600" cy="3508977"/>
          </a:xfrm>
        </p:spPr>
        <p:txBody>
          <a:bodyPr>
            <a:normAutofit/>
          </a:bodyPr>
          <a:lstStyle/>
          <a:p>
            <a:pPr algn="r" rtl="1"/>
            <a:endParaRPr lang="fa-IR" dirty="0" smtClean="0">
              <a:solidFill>
                <a:schemeClr val="tx1"/>
              </a:solidFill>
            </a:endParaRPr>
          </a:p>
          <a:p>
            <a:pPr algn="r" rtl="1"/>
            <a:r>
              <a:rPr lang="fa-IR" dirty="0" smtClean="0">
                <a:solidFill>
                  <a:schemeClr val="tx1"/>
                </a:solidFill>
              </a:rPr>
              <a:t>دوره بیماری که از درمان متاثر نمی شود (مازنر).</a:t>
            </a:r>
          </a:p>
          <a:p>
            <a:pPr algn="r" rtl="1"/>
            <a:endParaRPr lang="fa-IR" dirty="0">
              <a:solidFill>
                <a:schemeClr val="tx1"/>
              </a:solidFill>
            </a:endParaRPr>
          </a:p>
          <a:p>
            <a:pPr algn="r" rtl="1"/>
            <a:r>
              <a:rPr lang="fa-IR" dirty="0" smtClean="0">
                <a:solidFill>
                  <a:schemeClr val="tx1"/>
                </a:solidFill>
              </a:rPr>
              <a:t>تکامل تدریجی بیماری بدون مداخله پزشکی</a:t>
            </a:r>
          </a:p>
          <a:p>
            <a:pPr algn="r" rtl="1"/>
            <a:endParaRPr lang="fa-IR" dirty="0">
              <a:solidFill>
                <a:schemeClr val="tx1"/>
              </a:solidFill>
            </a:endParaRPr>
          </a:p>
          <a:p>
            <a:pPr algn="r" rtl="1"/>
            <a:r>
              <a:rPr lang="fa-IR" dirty="0" smtClean="0">
                <a:solidFill>
                  <a:schemeClr val="tx1"/>
                </a:solidFill>
              </a:rPr>
              <a:t>بسیاری از بیماریها دارای </a:t>
            </a:r>
            <a:r>
              <a:rPr lang="fa-IR" dirty="0" smtClean="0">
                <a:solidFill>
                  <a:srgbClr val="C00000"/>
                </a:solidFill>
              </a:rPr>
              <a:t>مراحل بسیار مشخص</a:t>
            </a:r>
            <a:r>
              <a:rPr lang="fa-IR" dirty="0" smtClean="0">
                <a:solidFill>
                  <a:schemeClr val="tx1"/>
                </a:solidFill>
              </a:rPr>
              <a:t> هستند که در کنار یکدیگر به عنوان سیر طبیعی بیماری شناخته می شوند.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01421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7315200" cy="1143000"/>
          </a:xfrm>
        </p:spPr>
        <p:txBody>
          <a:bodyPr>
            <a:normAutofit/>
          </a:bodyPr>
          <a:lstStyle/>
          <a:p>
            <a:pPr algn="r" rtl="1"/>
            <a:r>
              <a:rPr lang="fa-IR" b="1" dirty="0" smtClean="0"/>
              <a:t>مراحل سیر طبیعی بیماری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23652"/>
            <a:ext cx="7467600" cy="3508977"/>
          </a:xfrm>
        </p:spPr>
        <p:txBody>
          <a:bodyPr>
            <a:normAutofit/>
          </a:bodyPr>
          <a:lstStyle/>
          <a:p>
            <a:pPr algn="r" rtl="1"/>
            <a:r>
              <a:rPr lang="fa-IR" dirty="0" smtClean="0">
                <a:solidFill>
                  <a:schemeClr val="tx1"/>
                </a:solidFill>
              </a:rPr>
              <a:t>مرحله آمادگی یا پذیرندگی</a:t>
            </a:r>
          </a:p>
          <a:p>
            <a:pPr algn="r" rtl="1"/>
            <a:endParaRPr lang="fa-IR" dirty="0" smtClean="0">
              <a:solidFill>
                <a:schemeClr val="tx1"/>
              </a:solidFill>
            </a:endParaRPr>
          </a:p>
          <a:p>
            <a:pPr algn="r" rtl="1"/>
            <a:r>
              <a:rPr lang="fa-IR" dirty="0" smtClean="0">
                <a:solidFill>
                  <a:schemeClr val="tx1"/>
                </a:solidFill>
              </a:rPr>
              <a:t>مرحله قبل از بروز علایم بالینی</a:t>
            </a:r>
          </a:p>
          <a:p>
            <a:pPr algn="r" rtl="1"/>
            <a:endParaRPr lang="fa-IR" dirty="0" smtClean="0">
              <a:solidFill>
                <a:schemeClr val="tx1"/>
              </a:solidFill>
            </a:endParaRPr>
          </a:p>
          <a:p>
            <a:pPr algn="r" rtl="1"/>
            <a:r>
              <a:rPr lang="fa-IR" dirty="0" smtClean="0">
                <a:solidFill>
                  <a:schemeClr val="tx1"/>
                </a:solidFill>
              </a:rPr>
              <a:t>مرحله بالینی</a:t>
            </a:r>
          </a:p>
          <a:p>
            <a:pPr algn="r" rtl="1"/>
            <a:endParaRPr lang="fa-IR" dirty="0" smtClean="0">
              <a:solidFill>
                <a:schemeClr val="tx1"/>
              </a:solidFill>
            </a:endParaRPr>
          </a:p>
          <a:p>
            <a:pPr algn="r" rtl="1"/>
            <a:r>
              <a:rPr lang="fa-IR" dirty="0" smtClean="0">
                <a:solidFill>
                  <a:schemeClr val="tx1"/>
                </a:solidFill>
              </a:rPr>
              <a:t>مرحله ناتوانی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1202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7315200" cy="1143000"/>
          </a:xfrm>
        </p:spPr>
        <p:txBody>
          <a:bodyPr>
            <a:normAutofit/>
          </a:bodyPr>
          <a:lstStyle/>
          <a:p>
            <a:pPr algn="r" rtl="1"/>
            <a:r>
              <a:rPr lang="fa-IR" b="1" dirty="0" smtClean="0"/>
              <a:t>مراحل سیر طبیعی بیماری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23652"/>
            <a:ext cx="7467600" cy="4000948"/>
          </a:xfrm>
        </p:spPr>
        <p:txBody>
          <a:bodyPr>
            <a:normAutofit/>
          </a:bodyPr>
          <a:lstStyle/>
          <a:p>
            <a:pPr marL="68580" indent="0" algn="r" rtl="1">
              <a:buNone/>
            </a:pPr>
            <a:r>
              <a:rPr lang="fa-IR" b="1" dirty="0" smtClean="0">
                <a:solidFill>
                  <a:srgbClr val="C00000"/>
                </a:solidFill>
              </a:rPr>
              <a:t>1- مرحله آمادگی یا پذیرندگی (</a:t>
            </a:r>
            <a:r>
              <a:rPr lang="en-US" b="1" dirty="0" smtClean="0">
                <a:solidFill>
                  <a:srgbClr val="C00000"/>
                </a:solidFill>
              </a:rPr>
              <a:t>Susceptibility</a:t>
            </a:r>
            <a:r>
              <a:rPr lang="fa-IR" b="1" dirty="0" smtClean="0">
                <a:solidFill>
                  <a:srgbClr val="C00000"/>
                </a:solidFill>
              </a:rPr>
              <a:t>)</a:t>
            </a:r>
          </a:p>
          <a:p>
            <a:pPr algn="r" rtl="1"/>
            <a:r>
              <a:rPr lang="fa-IR" dirty="0" smtClean="0">
                <a:solidFill>
                  <a:schemeClr val="tx1"/>
                </a:solidFill>
              </a:rPr>
              <a:t>هنوز بیماری ظاهر نشده است. ولی شالوده آن با حضور عواملی که به نفع رویداد آن بیماری می باشد، ریخته شده است.</a:t>
            </a:r>
          </a:p>
          <a:p>
            <a:pPr algn="r" rtl="1"/>
            <a:r>
              <a:rPr lang="fa-IR" b="1" dirty="0" smtClean="0">
                <a:solidFill>
                  <a:srgbClr val="C00000"/>
                </a:solidFill>
              </a:rPr>
              <a:t>عوامل خطر</a:t>
            </a:r>
            <a:r>
              <a:rPr lang="fa-IR" dirty="0" smtClean="0">
                <a:solidFill>
                  <a:schemeClr val="tx1"/>
                </a:solidFill>
              </a:rPr>
              <a:t> = عواملی که حضور آنها احتمال </a:t>
            </a:r>
            <a:r>
              <a:rPr lang="fa-IR" dirty="0">
                <a:solidFill>
                  <a:schemeClr val="tx1"/>
                </a:solidFill>
              </a:rPr>
              <a:t>پیدایش یک بیماری را در زمانهای بعدی افزایش می دهد</a:t>
            </a:r>
            <a:r>
              <a:rPr lang="fa-IR" dirty="0" smtClean="0">
                <a:solidFill>
                  <a:schemeClr val="tx1"/>
                </a:solidFill>
              </a:rPr>
              <a:t>. (تغییر پذیر و تغییر ناپذیر)</a:t>
            </a:r>
          </a:p>
          <a:p>
            <a:pPr algn="r" rtl="1"/>
            <a:r>
              <a:rPr lang="fa-IR" dirty="0" smtClean="0">
                <a:solidFill>
                  <a:schemeClr val="tx1"/>
                </a:solidFill>
              </a:rPr>
              <a:t>عدم توانایی در </a:t>
            </a:r>
            <a:r>
              <a:rPr lang="fa-IR" dirty="0">
                <a:solidFill>
                  <a:schemeClr val="tx1"/>
                </a:solidFill>
              </a:rPr>
              <a:t>شناسایی </a:t>
            </a:r>
            <a:r>
              <a:rPr lang="fa-IR" dirty="0" smtClean="0">
                <a:solidFill>
                  <a:schemeClr val="tx1"/>
                </a:solidFill>
              </a:rPr>
              <a:t>کلیه عوامل خطر بیماری، توانایی ما را در پیشگیری بیماری محدود می کند.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6</a:t>
            </a:fld>
            <a:endParaRPr lang="en-US"/>
          </a:p>
        </p:txBody>
      </p: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520700" y="5666106"/>
            <a:ext cx="1308100" cy="747712"/>
            <a:chOff x="4569" y="3321"/>
            <a:chExt cx="824" cy="471"/>
          </a:xfrm>
        </p:grpSpPr>
        <p:grpSp>
          <p:nvGrpSpPr>
            <p:cNvPr id="6" name="Group 5"/>
            <p:cNvGrpSpPr>
              <a:grpSpLocks/>
            </p:cNvGrpSpPr>
            <p:nvPr/>
          </p:nvGrpSpPr>
          <p:grpSpPr bwMode="auto">
            <a:xfrm>
              <a:off x="4572" y="3685"/>
              <a:ext cx="821" cy="107"/>
              <a:chOff x="4572" y="3685"/>
              <a:chExt cx="821" cy="107"/>
            </a:xfrm>
          </p:grpSpPr>
          <p:sp>
            <p:nvSpPr>
              <p:cNvPr id="10" name="Rectangle 6"/>
              <p:cNvSpPr>
                <a:spLocks noChangeArrowheads="1"/>
              </p:cNvSpPr>
              <p:nvPr/>
            </p:nvSpPr>
            <p:spPr bwMode="auto">
              <a:xfrm>
                <a:off x="4698" y="3685"/>
                <a:ext cx="695" cy="107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" name="Rectangle 7"/>
              <p:cNvSpPr>
                <a:spLocks noChangeArrowheads="1"/>
              </p:cNvSpPr>
              <p:nvPr/>
            </p:nvSpPr>
            <p:spPr bwMode="auto">
              <a:xfrm>
                <a:off x="4640" y="3686"/>
                <a:ext cx="47" cy="106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" name="Rectangle 8"/>
              <p:cNvSpPr>
                <a:spLocks noChangeArrowheads="1"/>
              </p:cNvSpPr>
              <p:nvPr/>
            </p:nvSpPr>
            <p:spPr bwMode="auto">
              <a:xfrm>
                <a:off x="4572" y="3686"/>
                <a:ext cx="51" cy="106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7" name="Group 9"/>
            <p:cNvGrpSpPr>
              <a:grpSpLocks/>
            </p:cNvGrpSpPr>
            <p:nvPr/>
          </p:nvGrpSpPr>
          <p:grpSpPr bwMode="auto">
            <a:xfrm>
              <a:off x="4569" y="3321"/>
              <a:ext cx="485" cy="351"/>
              <a:chOff x="4569" y="3321"/>
              <a:chExt cx="485" cy="351"/>
            </a:xfrm>
          </p:grpSpPr>
          <p:sp>
            <p:nvSpPr>
              <p:cNvPr id="8" name="Freeform 10"/>
              <p:cNvSpPr>
                <a:spLocks/>
              </p:cNvSpPr>
              <p:nvPr/>
            </p:nvSpPr>
            <p:spPr bwMode="auto">
              <a:xfrm>
                <a:off x="4569" y="3334"/>
                <a:ext cx="275" cy="337"/>
              </a:xfrm>
              <a:custGeom>
                <a:avLst/>
                <a:gdLst/>
                <a:ahLst/>
                <a:cxnLst>
                  <a:cxn ang="0">
                    <a:pos x="264" y="2"/>
                  </a:cxn>
                  <a:cxn ang="0">
                    <a:pos x="236" y="8"/>
                  </a:cxn>
                  <a:cxn ang="0">
                    <a:pos x="215" y="18"/>
                  </a:cxn>
                  <a:cxn ang="0">
                    <a:pos x="196" y="31"/>
                  </a:cxn>
                  <a:cxn ang="0">
                    <a:pos x="184" y="48"/>
                  </a:cxn>
                  <a:cxn ang="0">
                    <a:pos x="173" y="64"/>
                  </a:cxn>
                  <a:cxn ang="0">
                    <a:pos x="169" y="84"/>
                  </a:cxn>
                  <a:cxn ang="0">
                    <a:pos x="167" y="100"/>
                  </a:cxn>
                  <a:cxn ang="0">
                    <a:pos x="167" y="112"/>
                  </a:cxn>
                  <a:cxn ang="0">
                    <a:pos x="107" y="112"/>
                  </a:cxn>
                  <a:cxn ang="0">
                    <a:pos x="86" y="117"/>
                  </a:cxn>
                  <a:cxn ang="0">
                    <a:pos x="60" y="126"/>
                  </a:cxn>
                  <a:cxn ang="0">
                    <a:pos x="40" y="138"/>
                  </a:cxn>
                  <a:cxn ang="0">
                    <a:pos x="20" y="155"/>
                  </a:cxn>
                  <a:cxn ang="0">
                    <a:pos x="8" y="174"/>
                  </a:cxn>
                  <a:cxn ang="0">
                    <a:pos x="2" y="191"/>
                  </a:cxn>
                  <a:cxn ang="0">
                    <a:pos x="0" y="210"/>
                  </a:cxn>
                  <a:cxn ang="0">
                    <a:pos x="46" y="336"/>
                  </a:cxn>
                  <a:cxn ang="0">
                    <a:pos x="46" y="203"/>
                  </a:cxn>
                  <a:cxn ang="0">
                    <a:pos x="51" y="190"/>
                  </a:cxn>
                  <a:cxn ang="0">
                    <a:pos x="57" y="177"/>
                  </a:cxn>
                  <a:cxn ang="0">
                    <a:pos x="66" y="168"/>
                  </a:cxn>
                  <a:cxn ang="0">
                    <a:pos x="81" y="159"/>
                  </a:cxn>
                  <a:cxn ang="0">
                    <a:pos x="94" y="154"/>
                  </a:cxn>
                  <a:cxn ang="0">
                    <a:pos x="110" y="152"/>
                  </a:cxn>
                  <a:cxn ang="0">
                    <a:pos x="234" y="151"/>
                  </a:cxn>
                  <a:cxn ang="0">
                    <a:pos x="222" y="136"/>
                  </a:cxn>
                  <a:cxn ang="0">
                    <a:pos x="215" y="126"/>
                  </a:cxn>
                  <a:cxn ang="0">
                    <a:pos x="208" y="110"/>
                  </a:cxn>
                  <a:cxn ang="0">
                    <a:pos x="208" y="94"/>
                  </a:cxn>
                  <a:cxn ang="0">
                    <a:pos x="213" y="76"/>
                  </a:cxn>
                  <a:cxn ang="0">
                    <a:pos x="222" y="61"/>
                  </a:cxn>
                  <a:cxn ang="0">
                    <a:pos x="241" y="47"/>
                  </a:cxn>
                  <a:cxn ang="0">
                    <a:pos x="257" y="39"/>
                  </a:cxn>
                  <a:cxn ang="0">
                    <a:pos x="274" y="38"/>
                  </a:cxn>
                </a:cxnLst>
                <a:rect l="0" t="0" r="r" b="b"/>
                <a:pathLst>
                  <a:path w="275" h="337">
                    <a:moveTo>
                      <a:pt x="274" y="0"/>
                    </a:moveTo>
                    <a:lnTo>
                      <a:pt x="264" y="2"/>
                    </a:lnTo>
                    <a:lnTo>
                      <a:pt x="248" y="5"/>
                    </a:lnTo>
                    <a:lnTo>
                      <a:pt x="236" y="8"/>
                    </a:lnTo>
                    <a:lnTo>
                      <a:pt x="224" y="12"/>
                    </a:lnTo>
                    <a:lnTo>
                      <a:pt x="215" y="18"/>
                    </a:lnTo>
                    <a:lnTo>
                      <a:pt x="205" y="25"/>
                    </a:lnTo>
                    <a:lnTo>
                      <a:pt x="196" y="31"/>
                    </a:lnTo>
                    <a:lnTo>
                      <a:pt x="190" y="38"/>
                    </a:lnTo>
                    <a:lnTo>
                      <a:pt x="184" y="48"/>
                    </a:lnTo>
                    <a:lnTo>
                      <a:pt x="178" y="55"/>
                    </a:lnTo>
                    <a:lnTo>
                      <a:pt x="173" y="64"/>
                    </a:lnTo>
                    <a:lnTo>
                      <a:pt x="170" y="76"/>
                    </a:lnTo>
                    <a:lnTo>
                      <a:pt x="169" y="84"/>
                    </a:lnTo>
                    <a:lnTo>
                      <a:pt x="167" y="93"/>
                    </a:lnTo>
                    <a:lnTo>
                      <a:pt x="167" y="100"/>
                    </a:lnTo>
                    <a:lnTo>
                      <a:pt x="167" y="106"/>
                    </a:lnTo>
                    <a:lnTo>
                      <a:pt x="167" y="112"/>
                    </a:lnTo>
                    <a:lnTo>
                      <a:pt x="120" y="112"/>
                    </a:lnTo>
                    <a:lnTo>
                      <a:pt x="107" y="112"/>
                    </a:lnTo>
                    <a:lnTo>
                      <a:pt x="97" y="115"/>
                    </a:lnTo>
                    <a:lnTo>
                      <a:pt x="86" y="117"/>
                    </a:lnTo>
                    <a:lnTo>
                      <a:pt x="74" y="120"/>
                    </a:lnTo>
                    <a:lnTo>
                      <a:pt x="60" y="126"/>
                    </a:lnTo>
                    <a:lnTo>
                      <a:pt x="51" y="130"/>
                    </a:lnTo>
                    <a:lnTo>
                      <a:pt x="40" y="138"/>
                    </a:lnTo>
                    <a:lnTo>
                      <a:pt x="31" y="146"/>
                    </a:lnTo>
                    <a:lnTo>
                      <a:pt x="20" y="155"/>
                    </a:lnTo>
                    <a:lnTo>
                      <a:pt x="12" y="164"/>
                    </a:lnTo>
                    <a:lnTo>
                      <a:pt x="8" y="174"/>
                    </a:lnTo>
                    <a:lnTo>
                      <a:pt x="5" y="184"/>
                    </a:lnTo>
                    <a:lnTo>
                      <a:pt x="2" y="191"/>
                    </a:lnTo>
                    <a:lnTo>
                      <a:pt x="0" y="198"/>
                    </a:lnTo>
                    <a:lnTo>
                      <a:pt x="0" y="210"/>
                    </a:lnTo>
                    <a:lnTo>
                      <a:pt x="0" y="336"/>
                    </a:lnTo>
                    <a:lnTo>
                      <a:pt x="46" y="336"/>
                    </a:lnTo>
                    <a:lnTo>
                      <a:pt x="46" y="210"/>
                    </a:lnTo>
                    <a:lnTo>
                      <a:pt x="46" y="203"/>
                    </a:lnTo>
                    <a:lnTo>
                      <a:pt x="48" y="195"/>
                    </a:lnTo>
                    <a:lnTo>
                      <a:pt x="51" y="190"/>
                    </a:lnTo>
                    <a:lnTo>
                      <a:pt x="51" y="184"/>
                    </a:lnTo>
                    <a:lnTo>
                      <a:pt x="57" y="177"/>
                    </a:lnTo>
                    <a:lnTo>
                      <a:pt x="63" y="171"/>
                    </a:lnTo>
                    <a:lnTo>
                      <a:pt x="66" y="168"/>
                    </a:lnTo>
                    <a:lnTo>
                      <a:pt x="75" y="162"/>
                    </a:lnTo>
                    <a:lnTo>
                      <a:pt x="81" y="159"/>
                    </a:lnTo>
                    <a:lnTo>
                      <a:pt x="87" y="156"/>
                    </a:lnTo>
                    <a:lnTo>
                      <a:pt x="94" y="154"/>
                    </a:lnTo>
                    <a:lnTo>
                      <a:pt x="100" y="154"/>
                    </a:lnTo>
                    <a:lnTo>
                      <a:pt x="110" y="152"/>
                    </a:lnTo>
                    <a:lnTo>
                      <a:pt x="118" y="151"/>
                    </a:lnTo>
                    <a:lnTo>
                      <a:pt x="234" y="151"/>
                    </a:lnTo>
                    <a:lnTo>
                      <a:pt x="227" y="143"/>
                    </a:lnTo>
                    <a:lnTo>
                      <a:pt x="222" y="136"/>
                    </a:lnTo>
                    <a:lnTo>
                      <a:pt x="218" y="132"/>
                    </a:lnTo>
                    <a:lnTo>
                      <a:pt x="215" y="126"/>
                    </a:lnTo>
                    <a:lnTo>
                      <a:pt x="210" y="119"/>
                    </a:lnTo>
                    <a:lnTo>
                      <a:pt x="208" y="110"/>
                    </a:lnTo>
                    <a:lnTo>
                      <a:pt x="208" y="102"/>
                    </a:lnTo>
                    <a:lnTo>
                      <a:pt x="208" y="94"/>
                    </a:lnTo>
                    <a:lnTo>
                      <a:pt x="210" y="84"/>
                    </a:lnTo>
                    <a:lnTo>
                      <a:pt x="213" y="76"/>
                    </a:lnTo>
                    <a:lnTo>
                      <a:pt x="218" y="68"/>
                    </a:lnTo>
                    <a:lnTo>
                      <a:pt x="222" y="61"/>
                    </a:lnTo>
                    <a:lnTo>
                      <a:pt x="231" y="54"/>
                    </a:lnTo>
                    <a:lnTo>
                      <a:pt x="241" y="47"/>
                    </a:lnTo>
                    <a:lnTo>
                      <a:pt x="248" y="42"/>
                    </a:lnTo>
                    <a:lnTo>
                      <a:pt x="257" y="39"/>
                    </a:lnTo>
                    <a:lnTo>
                      <a:pt x="267" y="38"/>
                    </a:lnTo>
                    <a:lnTo>
                      <a:pt x="274" y="38"/>
                    </a:lnTo>
                    <a:lnTo>
                      <a:pt x="274" y="0"/>
                    </a:lnTo>
                  </a:path>
                </a:pathLst>
              </a:custGeom>
              <a:solidFill>
                <a:srgbClr val="000000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" name="Freeform 11"/>
              <p:cNvSpPr>
                <a:spLocks/>
              </p:cNvSpPr>
              <p:nvPr/>
            </p:nvSpPr>
            <p:spPr bwMode="auto">
              <a:xfrm>
                <a:off x="4640" y="3321"/>
                <a:ext cx="414" cy="351"/>
              </a:xfrm>
              <a:custGeom>
                <a:avLst/>
                <a:gdLst/>
                <a:ahLst/>
                <a:cxnLst>
                  <a:cxn ang="0">
                    <a:pos x="302" y="36"/>
                  </a:cxn>
                  <a:cxn ang="0">
                    <a:pos x="320" y="37"/>
                  </a:cxn>
                  <a:cxn ang="0">
                    <a:pos x="335" y="42"/>
                  </a:cxn>
                  <a:cxn ang="0">
                    <a:pos x="349" y="51"/>
                  </a:cxn>
                  <a:cxn ang="0">
                    <a:pos x="360" y="61"/>
                  </a:cxn>
                  <a:cxn ang="0">
                    <a:pos x="369" y="74"/>
                  </a:cxn>
                  <a:cxn ang="0">
                    <a:pos x="372" y="84"/>
                  </a:cxn>
                  <a:cxn ang="0">
                    <a:pos x="375" y="100"/>
                  </a:cxn>
                  <a:cxn ang="0">
                    <a:pos x="374" y="113"/>
                  </a:cxn>
                  <a:cxn ang="0">
                    <a:pos x="369" y="128"/>
                  </a:cxn>
                  <a:cxn ang="0">
                    <a:pos x="360" y="138"/>
                  </a:cxn>
                  <a:cxn ang="0">
                    <a:pos x="352" y="146"/>
                  </a:cxn>
                  <a:cxn ang="0">
                    <a:pos x="340" y="154"/>
                  </a:cxn>
                  <a:cxn ang="0">
                    <a:pos x="325" y="159"/>
                  </a:cxn>
                  <a:cxn ang="0">
                    <a:pos x="308" y="162"/>
                  </a:cxn>
                  <a:cxn ang="0">
                    <a:pos x="247" y="162"/>
                  </a:cxn>
                  <a:cxn ang="0">
                    <a:pos x="251" y="173"/>
                  </a:cxn>
                  <a:cxn ang="0">
                    <a:pos x="251" y="183"/>
                  </a:cxn>
                  <a:cxn ang="0">
                    <a:pos x="250" y="194"/>
                  </a:cxn>
                  <a:cxn ang="0">
                    <a:pos x="242" y="204"/>
                  </a:cxn>
                  <a:cxn ang="0">
                    <a:pos x="228" y="213"/>
                  </a:cxn>
                  <a:cxn ang="0">
                    <a:pos x="63" y="213"/>
                  </a:cxn>
                  <a:cxn ang="0">
                    <a:pos x="48" y="216"/>
                  </a:cxn>
                  <a:cxn ang="0">
                    <a:pos x="36" y="218"/>
                  </a:cxn>
                  <a:cxn ang="0">
                    <a:pos x="27" y="223"/>
                  </a:cxn>
                  <a:cxn ang="0">
                    <a:pos x="17" y="234"/>
                  </a:cxn>
                  <a:cxn ang="0">
                    <a:pos x="8" y="244"/>
                  </a:cxn>
                  <a:cxn ang="0">
                    <a:pos x="2" y="257"/>
                  </a:cxn>
                  <a:cxn ang="0">
                    <a:pos x="0" y="270"/>
                  </a:cxn>
                  <a:cxn ang="0">
                    <a:pos x="43" y="350"/>
                  </a:cxn>
                  <a:cxn ang="0">
                    <a:pos x="45" y="267"/>
                  </a:cxn>
                  <a:cxn ang="0">
                    <a:pos x="48" y="257"/>
                  </a:cxn>
                  <a:cxn ang="0">
                    <a:pos x="56" y="252"/>
                  </a:cxn>
                  <a:cxn ang="0">
                    <a:pos x="63" y="250"/>
                  </a:cxn>
                  <a:cxn ang="0">
                    <a:pos x="71" y="250"/>
                  </a:cxn>
                  <a:cxn ang="0">
                    <a:pos x="231" y="250"/>
                  </a:cxn>
                  <a:cxn ang="0">
                    <a:pos x="253" y="244"/>
                  </a:cxn>
                  <a:cxn ang="0">
                    <a:pos x="270" y="235"/>
                  </a:cxn>
                  <a:cxn ang="0">
                    <a:pos x="277" y="228"/>
                  </a:cxn>
                  <a:cxn ang="0">
                    <a:pos x="282" y="218"/>
                  </a:cxn>
                  <a:cxn ang="0">
                    <a:pos x="288" y="204"/>
                  </a:cxn>
                  <a:cxn ang="0">
                    <a:pos x="299" y="200"/>
                  </a:cxn>
                  <a:cxn ang="0">
                    <a:pos x="316" y="200"/>
                  </a:cxn>
                  <a:cxn ang="0">
                    <a:pos x="332" y="197"/>
                  </a:cxn>
                  <a:cxn ang="0">
                    <a:pos x="349" y="191"/>
                  </a:cxn>
                  <a:cxn ang="0">
                    <a:pos x="361" y="186"/>
                  </a:cxn>
                  <a:cxn ang="0">
                    <a:pos x="375" y="177"/>
                  </a:cxn>
                  <a:cxn ang="0">
                    <a:pos x="387" y="167"/>
                  </a:cxn>
                  <a:cxn ang="0">
                    <a:pos x="397" y="154"/>
                  </a:cxn>
                  <a:cxn ang="0">
                    <a:pos x="403" y="144"/>
                  </a:cxn>
                  <a:cxn ang="0">
                    <a:pos x="409" y="130"/>
                  </a:cxn>
                  <a:cxn ang="0">
                    <a:pos x="412" y="117"/>
                  </a:cxn>
                  <a:cxn ang="0">
                    <a:pos x="413" y="106"/>
                  </a:cxn>
                  <a:cxn ang="0">
                    <a:pos x="413" y="90"/>
                  </a:cxn>
                  <a:cxn ang="0">
                    <a:pos x="410" y="75"/>
                  </a:cxn>
                  <a:cxn ang="0">
                    <a:pos x="406" y="62"/>
                  </a:cxn>
                  <a:cxn ang="0">
                    <a:pos x="397" y="46"/>
                  </a:cxn>
                  <a:cxn ang="0">
                    <a:pos x="387" y="33"/>
                  </a:cxn>
                  <a:cxn ang="0">
                    <a:pos x="371" y="20"/>
                  </a:cxn>
                  <a:cxn ang="0">
                    <a:pos x="358" y="13"/>
                  </a:cxn>
                  <a:cxn ang="0">
                    <a:pos x="345" y="7"/>
                  </a:cxn>
                  <a:cxn ang="0">
                    <a:pos x="325" y="1"/>
                  </a:cxn>
                  <a:cxn ang="0">
                    <a:pos x="302" y="0"/>
                  </a:cxn>
                </a:cxnLst>
                <a:rect l="0" t="0" r="r" b="b"/>
                <a:pathLst>
                  <a:path w="414" h="351">
                    <a:moveTo>
                      <a:pt x="302" y="0"/>
                    </a:moveTo>
                    <a:lnTo>
                      <a:pt x="302" y="36"/>
                    </a:lnTo>
                    <a:lnTo>
                      <a:pt x="308" y="36"/>
                    </a:lnTo>
                    <a:lnTo>
                      <a:pt x="320" y="37"/>
                    </a:lnTo>
                    <a:lnTo>
                      <a:pt x="329" y="40"/>
                    </a:lnTo>
                    <a:lnTo>
                      <a:pt x="335" y="42"/>
                    </a:lnTo>
                    <a:lnTo>
                      <a:pt x="346" y="48"/>
                    </a:lnTo>
                    <a:lnTo>
                      <a:pt x="349" y="51"/>
                    </a:lnTo>
                    <a:lnTo>
                      <a:pt x="355" y="55"/>
                    </a:lnTo>
                    <a:lnTo>
                      <a:pt x="360" y="61"/>
                    </a:lnTo>
                    <a:lnTo>
                      <a:pt x="365" y="67"/>
                    </a:lnTo>
                    <a:lnTo>
                      <a:pt x="369" y="74"/>
                    </a:lnTo>
                    <a:lnTo>
                      <a:pt x="371" y="80"/>
                    </a:lnTo>
                    <a:lnTo>
                      <a:pt x="372" y="84"/>
                    </a:lnTo>
                    <a:lnTo>
                      <a:pt x="374" y="93"/>
                    </a:lnTo>
                    <a:lnTo>
                      <a:pt x="375" y="100"/>
                    </a:lnTo>
                    <a:lnTo>
                      <a:pt x="375" y="106"/>
                    </a:lnTo>
                    <a:lnTo>
                      <a:pt x="374" y="113"/>
                    </a:lnTo>
                    <a:lnTo>
                      <a:pt x="371" y="120"/>
                    </a:lnTo>
                    <a:lnTo>
                      <a:pt x="369" y="128"/>
                    </a:lnTo>
                    <a:lnTo>
                      <a:pt x="365" y="133"/>
                    </a:lnTo>
                    <a:lnTo>
                      <a:pt x="360" y="138"/>
                    </a:lnTo>
                    <a:lnTo>
                      <a:pt x="355" y="142"/>
                    </a:lnTo>
                    <a:lnTo>
                      <a:pt x="352" y="146"/>
                    </a:lnTo>
                    <a:lnTo>
                      <a:pt x="346" y="149"/>
                    </a:lnTo>
                    <a:lnTo>
                      <a:pt x="340" y="154"/>
                    </a:lnTo>
                    <a:lnTo>
                      <a:pt x="334" y="157"/>
                    </a:lnTo>
                    <a:lnTo>
                      <a:pt x="325" y="159"/>
                    </a:lnTo>
                    <a:lnTo>
                      <a:pt x="319" y="161"/>
                    </a:lnTo>
                    <a:lnTo>
                      <a:pt x="308" y="162"/>
                    </a:lnTo>
                    <a:lnTo>
                      <a:pt x="300" y="162"/>
                    </a:lnTo>
                    <a:lnTo>
                      <a:pt x="247" y="162"/>
                    </a:lnTo>
                    <a:lnTo>
                      <a:pt x="250" y="167"/>
                    </a:lnTo>
                    <a:lnTo>
                      <a:pt x="251" y="173"/>
                    </a:lnTo>
                    <a:lnTo>
                      <a:pt x="251" y="177"/>
                    </a:lnTo>
                    <a:lnTo>
                      <a:pt x="251" y="183"/>
                    </a:lnTo>
                    <a:lnTo>
                      <a:pt x="251" y="187"/>
                    </a:lnTo>
                    <a:lnTo>
                      <a:pt x="250" y="194"/>
                    </a:lnTo>
                    <a:lnTo>
                      <a:pt x="247" y="200"/>
                    </a:lnTo>
                    <a:lnTo>
                      <a:pt x="242" y="204"/>
                    </a:lnTo>
                    <a:lnTo>
                      <a:pt x="236" y="209"/>
                    </a:lnTo>
                    <a:lnTo>
                      <a:pt x="228" y="213"/>
                    </a:lnTo>
                    <a:lnTo>
                      <a:pt x="72" y="213"/>
                    </a:lnTo>
                    <a:lnTo>
                      <a:pt x="63" y="213"/>
                    </a:lnTo>
                    <a:lnTo>
                      <a:pt x="54" y="215"/>
                    </a:lnTo>
                    <a:lnTo>
                      <a:pt x="48" y="216"/>
                    </a:lnTo>
                    <a:lnTo>
                      <a:pt x="42" y="216"/>
                    </a:lnTo>
                    <a:lnTo>
                      <a:pt x="36" y="218"/>
                    </a:lnTo>
                    <a:lnTo>
                      <a:pt x="30" y="222"/>
                    </a:lnTo>
                    <a:lnTo>
                      <a:pt x="27" y="223"/>
                    </a:lnTo>
                    <a:lnTo>
                      <a:pt x="22" y="228"/>
                    </a:lnTo>
                    <a:lnTo>
                      <a:pt x="17" y="234"/>
                    </a:lnTo>
                    <a:lnTo>
                      <a:pt x="11" y="239"/>
                    </a:lnTo>
                    <a:lnTo>
                      <a:pt x="8" y="244"/>
                    </a:lnTo>
                    <a:lnTo>
                      <a:pt x="5" y="250"/>
                    </a:lnTo>
                    <a:lnTo>
                      <a:pt x="2" y="257"/>
                    </a:lnTo>
                    <a:lnTo>
                      <a:pt x="0" y="264"/>
                    </a:lnTo>
                    <a:lnTo>
                      <a:pt x="0" y="270"/>
                    </a:lnTo>
                    <a:lnTo>
                      <a:pt x="0" y="350"/>
                    </a:lnTo>
                    <a:lnTo>
                      <a:pt x="43" y="350"/>
                    </a:lnTo>
                    <a:lnTo>
                      <a:pt x="43" y="271"/>
                    </a:lnTo>
                    <a:lnTo>
                      <a:pt x="45" y="267"/>
                    </a:lnTo>
                    <a:lnTo>
                      <a:pt x="45" y="261"/>
                    </a:lnTo>
                    <a:lnTo>
                      <a:pt x="48" y="257"/>
                    </a:lnTo>
                    <a:lnTo>
                      <a:pt x="51" y="255"/>
                    </a:lnTo>
                    <a:lnTo>
                      <a:pt x="56" y="252"/>
                    </a:lnTo>
                    <a:lnTo>
                      <a:pt x="59" y="251"/>
                    </a:lnTo>
                    <a:lnTo>
                      <a:pt x="63" y="250"/>
                    </a:lnTo>
                    <a:lnTo>
                      <a:pt x="69" y="250"/>
                    </a:lnTo>
                    <a:lnTo>
                      <a:pt x="71" y="250"/>
                    </a:lnTo>
                    <a:lnTo>
                      <a:pt x="221" y="250"/>
                    </a:lnTo>
                    <a:lnTo>
                      <a:pt x="231" y="250"/>
                    </a:lnTo>
                    <a:lnTo>
                      <a:pt x="247" y="247"/>
                    </a:lnTo>
                    <a:lnTo>
                      <a:pt x="253" y="244"/>
                    </a:lnTo>
                    <a:lnTo>
                      <a:pt x="262" y="241"/>
                    </a:lnTo>
                    <a:lnTo>
                      <a:pt x="270" y="235"/>
                    </a:lnTo>
                    <a:lnTo>
                      <a:pt x="273" y="232"/>
                    </a:lnTo>
                    <a:lnTo>
                      <a:pt x="277" y="228"/>
                    </a:lnTo>
                    <a:lnTo>
                      <a:pt x="280" y="223"/>
                    </a:lnTo>
                    <a:lnTo>
                      <a:pt x="282" y="218"/>
                    </a:lnTo>
                    <a:lnTo>
                      <a:pt x="287" y="210"/>
                    </a:lnTo>
                    <a:lnTo>
                      <a:pt x="288" y="204"/>
                    </a:lnTo>
                    <a:lnTo>
                      <a:pt x="290" y="200"/>
                    </a:lnTo>
                    <a:lnTo>
                      <a:pt x="299" y="200"/>
                    </a:lnTo>
                    <a:lnTo>
                      <a:pt x="306" y="200"/>
                    </a:lnTo>
                    <a:lnTo>
                      <a:pt x="316" y="200"/>
                    </a:lnTo>
                    <a:lnTo>
                      <a:pt x="323" y="200"/>
                    </a:lnTo>
                    <a:lnTo>
                      <a:pt x="332" y="197"/>
                    </a:lnTo>
                    <a:lnTo>
                      <a:pt x="340" y="196"/>
                    </a:lnTo>
                    <a:lnTo>
                      <a:pt x="349" y="191"/>
                    </a:lnTo>
                    <a:lnTo>
                      <a:pt x="355" y="189"/>
                    </a:lnTo>
                    <a:lnTo>
                      <a:pt x="361" y="186"/>
                    </a:lnTo>
                    <a:lnTo>
                      <a:pt x="368" y="183"/>
                    </a:lnTo>
                    <a:lnTo>
                      <a:pt x="375" y="177"/>
                    </a:lnTo>
                    <a:lnTo>
                      <a:pt x="381" y="171"/>
                    </a:lnTo>
                    <a:lnTo>
                      <a:pt x="387" y="167"/>
                    </a:lnTo>
                    <a:lnTo>
                      <a:pt x="392" y="161"/>
                    </a:lnTo>
                    <a:lnTo>
                      <a:pt x="397" y="154"/>
                    </a:lnTo>
                    <a:lnTo>
                      <a:pt x="401" y="148"/>
                    </a:lnTo>
                    <a:lnTo>
                      <a:pt x="403" y="144"/>
                    </a:lnTo>
                    <a:lnTo>
                      <a:pt x="406" y="138"/>
                    </a:lnTo>
                    <a:lnTo>
                      <a:pt x="409" y="130"/>
                    </a:lnTo>
                    <a:lnTo>
                      <a:pt x="410" y="123"/>
                    </a:lnTo>
                    <a:lnTo>
                      <a:pt x="412" y="117"/>
                    </a:lnTo>
                    <a:lnTo>
                      <a:pt x="413" y="112"/>
                    </a:lnTo>
                    <a:lnTo>
                      <a:pt x="413" y="106"/>
                    </a:lnTo>
                    <a:lnTo>
                      <a:pt x="413" y="98"/>
                    </a:lnTo>
                    <a:lnTo>
                      <a:pt x="413" y="90"/>
                    </a:lnTo>
                    <a:lnTo>
                      <a:pt x="412" y="83"/>
                    </a:lnTo>
                    <a:lnTo>
                      <a:pt x="410" y="75"/>
                    </a:lnTo>
                    <a:lnTo>
                      <a:pt x="409" y="68"/>
                    </a:lnTo>
                    <a:lnTo>
                      <a:pt x="406" y="62"/>
                    </a:lnTo>
                    <a:lnTo>
                      <a:pt x="401" y="55"/>
                    </a:lnTo>
                    <a:lnTo>
                      <a:pt x="397" y="46"/>
                    </a:lnTo>
                    <a:lnTo>
                      <a:pt x="392" y="39"/>
                    </a:lnTo>
                    <a:lnTo>
                      <a:pt x="387" y="33"/>
                    </a:lnTo>
                    <a:lnTo>
                      <a:pt x="380" y="27"/>
                    </a:lnTo>
                    <a:lnTo>
                      <a:pt x="371" y="20"/>
                    </a:lnTo>
                    <a:lnTo>
                      <a:pt x="365" y="17"/>
                    </a:lnTo>
                    <a:lnTo>
                      <a:pt x="358" y="13"/>
                    </a:lnTo>
                    <a:lnTo>
                      <a:pt x="351" y="10"/>
                    </a:lnTo>
                    <a:lnTo>
                      <a:pt x="345" y="7"/>
                    </a:lnTo>
                    <a:lnTo>
                      <a:pt x="334" y="3"/>
                    </a:lnTo>
                    <a:lnTo>
                      <a:pt x="325" y="1"/>
                    </a:lnTo>
                    <a:lnTo>
                      <a:pt x="314" y="0"/>
                    </a:lnTo>
                    <a:lnTo>
                      <a:pt x="302" y="0"/>
                    </a:lnTo>
                  </a:path>
                </a:pathLst>
              </a:custGeom>
              <a:solidFill>
                <a:srgbClr val="000000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33895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7315200" cy="1143000"/>
          </a:xfrm>
        </p:spPr>
        <p:txBody>
          <a:bodyPr>
            <a:normAutofit/>
          </a:bodyPr>
          <a:lstStyle/>
          <a:p>
            <a:pPr algn="r" rtl="1"/>
            <a:r>
              <a:rPr lang="fa-IR" b="1" dirty="0" smtClean="0"/>
              <a:t>مراحل سیر طبیعی بیماری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23652"/>
            <a:ext cx="7467600" cy="3508977"/>
          </a:xfrm>
        </p:spPr>
        <p:txBody>
          <a:bodyPr>
            <a:normAutofit/>
          </a:bodyPr>
          <a:lstStyle/>
          <a:p>
            <a:pPr marL="68580" indent="0" algn="r" rtl="1">
              <a:buNone/>
            </a:pPr>
            <a:r>
              <a:rPr lang="fa-IR" b="1" dirty="0">
                <a:solidFill>
                  <a:srgbClr val="C00000"/>
                </a:solidFill>
              </a:rPr>
              <a:t>2</a:t>
            </a:r>
            <a:r>
              <a:rPr lang="fa-IR" b="1" dirty="0" smtClean="0">
                <a:solidFill>
                  <a:srgbClr val="C00000"/>
                </a:solidFill>
              </a:rPr>
              <a:t>- مرحله قبل از بروز علایم بالینی (</a:t>
            </a:r>
            <a:r>
              <a:rPr lang="en-US" b="1" dirty="0" err="1" smtClean="0">
                <a:solidFill>
                  <a:srgbClr val="C00000"/>
                </a:solidFill>
              </a:rPr>
              <a:t>Presymptomatic</a:t>
            </a:r>
            <a:r>
              <a:rPr lang="fa-IR" b="1" dirty="0" smtClean="0">
                <a:solidFill>
                  <a:srgbClr val="C00000"/>
                </a:solidFill>
              </a:rPr>
              <a:t>)</a:t>
            </a:r>
          </a:p>
          <a:p>
            <a:pPr algn="r" rtl="1"/>
            <a:endParaRPr lang="fa-IR" dirty="0" smtClean="0">
              <a:solidFill>
                <a:schemeClr val="tx1"/>
              </a:solidFill>
            </a:endParaRPr>
          </a:p>
          <a:p>
            <a:pPr algn="r" rtl="1"/>
            <a:r>
              <a:rPr lang="fa-IR" dirty="0" smtClean="0">
                <a:solidFill>
                  <a:schemeClr val="tx1"/>
                </a:solidFill>
              </a:rPr>
              <a:t>علایم واضحی از بیماری مشاهده نمی شود، ولی تغییرات بیماریزایی شروع شده اند. (تصلب شرائین)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7</a:t>
            </a:fld>
            <a:endParaRPr lang="en-US"/>
          </a:p>
        </p:txBody>
      </p:sp>
      <p:graphicFrame>
        <p:nvGraphicFramePr>
          <p:cNvPr id="5" name="Objec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78231392"/>
              </p:ext>
            </p:extLst>
          </p:nvPr>
        </p:nvGraphicFramePr>
        <p:xfrm>
          <a:off x="533400" y="5257800"/>
          <a:ext cx="1643063" cy="1212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9" name="Clip" r:id="rId3" imgW="3657600" imgH="2721244" progId="MS_ClipArt_Gallery.2">
                  <p:embed/>
                </p:oleObj>
              </mc:Choice>
              <mc:Fallback>
                <p:oleObj name="Clip" r:id="rId3" imgW="3657600" imgH="2721244" progId="MS_ClipArt_Gallery.2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5257800"/>
                        <a:ext cx="1643063" cy="1212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9456355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7315200" cy="1143000"/>
          </a:xfrm>
        </p:spPr>
        <p:txBody>
          <a:bodyPr>
            <a:normAutofit/>
          </a:bodyPr>
          <a:lstStyle/>
          <a:p>
            <a:pPr algn="r" rtl="1"/>
            <a:r>
              <a:rPr lang="fa-IR" b="1" dirty="0" smtClean="0"/>
              <a:t>مراحل سیر طبیعی بیماری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23652"/>
            <a:ext cx="7467600" cy="3772348"/>
          </a:xfrm>
        </p:spPr>
        <p:txBody>
          <a:bodyPr>
            <a:normAutofit/>
          </a:bodyPr>
          <a:lstStyle/>
          <a:p>
            <a:pPr marL="68580" indent="0" algn="r" rtl="1">
              <a:buNone/>
            </a:pPr>
            <a:r>
              <a:rPr lang="fa-IR" b="1" dirty="0" smtClean="0">
                <a:solidFill>
                  <a:srgbClr val="C00000"/>
                </a:solidFill>
              </a:rPr>
              <a:t>3- مرحله بالینی (</a:t>
            </a:r>
            <a:r>
              <a:rPr lang="en-US" b="1" dirty="0" smtClean="0">
                <a:solidFill>
                  <a:srgbClr val="C00000"/>
                </a:solidFill>
              </a:rPr>
              <a:t>Clinica</a:t>
            </a:r>
            <a:r>
              <a:rPr lang="en-US" b="1" dirty="0">
                <a:solidFill>
                  <a:srgbClr val="C00000"/>
                </a:solidFill>
              </a:rPr>
              <a:t>l</a:t>
            </a:r>
            <a:r>
              <a:rPr lang="fa-IR" b="1" dirty="0" smtClean="0">
                <a:solidFill>
                  <a:srgbClr val="C00000"/>
                </a:solidFill>
              </a:rPr>
              <a:t>)</a:t>
            </a:r>
          </a:p>
          <a:p>
            <a:pPr algn="r" rtl="1"/>
            <a:endParaRPr lang="fa-IR" dirty="0" smtClean="0">
              <a:solidFill>
                <a:schemeClr val="tx1"/>
              </a:solidFill>
            </a:endParaRPr>
          </a:p>
          <a:p>
            <a:pPr algn="r" rtl="1"/>
            <a:r>
              <a:rPr lang="fa-IR" dirty="0" smtClean="0">
                <a:solidFill>
                  <a:schemeClr val="tx1"/>
                </a:solidFill>
              </a:rPr>
              <a:t>تغییرات اعضاء چه از نظر ساختمان و چه از نظر عملکرد به اندازه ای است که منجر به ظهور علایم و نشانه های بیماری می شود.</a:t>
            </a:r>
          </a:p>
          <a:p>
            <a:pPr algn="r" rtl="1"/>
            <a:endParaRPr lang="fa-IR" dirty="0" smtClean="0">
              <a:solidFill>
                <a:schemeClr val="tx1"/>
              </a:solidFill>
            </a:endParaRPr>
          </a:p>
          <a:p>
            <a:pPr algn="r" rtl="1"/>
            <a:r>
              <a:rPr lang="fa-IR" dirty="0" smtClean="0">
                <a:solidFill>
                  <a:schemeClr val="tx1"/>
                </a:solidFill>
              </a:rPr>
              <a:t>به مراحل کوچکتر تقسیم می شود تا هم درمان و هم بررسی اپیدمیولوژیک بیماری به نحو بهتری تنظیم و دنبال شود.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878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7315200" cy="1143000"/>
          </a:xfrm>
        </p:spPr>
        <p:txBody>
          <a:bodyPr>
            <a:normAutofit/>
          </a:bodyPr>
          <a:lstStyle/>
          <a:p>
            <a:pPr algn="r" rtl="1"/>
            <a:r>
              <a:rPr lang="fa-IR" b="1" dirty="0" smtClean="0"/>
              <a:t>مراحل سیر طبیعی بیماری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23652"/>
            <a:ext cx="7467600" cy="3508977"/>
          </a:xfrm>
        </p:spPr>
        <p:txBody>
          <a:bodyPr>
            <a:normAutofit/>
          </a:bodyPr>
          <a:lstStyle/>
          <a:p>
            <a:pPr marL="68580" indent="0" algn="r" rtl="1">
              <a:buNone/>
            </a:pPr>
            <a:r>
              <a:rPr lang="fa-IR" b="1" dirty="0">
                <a:solidFill>
                  <a:srgbClr val="C00000"/>
                </a:solidFill>
              </a:rPr>
              <a:t>4</a:t>
            </a:r>
            <a:r>
              <a:rPr lang="fa-IR" b="1" dirty="0" smtClean="0">
                <a:solidFill>
                  <a:srgbClr val="C00000"/>
                </a:solidFill>
              </a:rPr>
              <a:t>- مرحله ناتوانی (</a:t>
            </a:r>
            <a:r>
              <a:rPr lang="en-US" b="1" dirty="0" smtClean="0">
                <a:solidFill>
                  <a:srgbClr val="C00000"/>
                </a:solidFill>
              </a:rPr>
              <a:t>Disability</a:t>
            </a:r>
            <a:r>
              <a:rPr lang="fa-IR" b="1" dirty="0" smtClean="0">
                <a:solidFill>
                  <a:srgbClr val="C00000"/>
                </a:solidFill>
              </a:rPr>
              <a:t>)</a:t>
            </a:r>
          </a:p>
          <a:p>
            <a:pPr algn="r" rtl="1"/>
            <a:endParaRPr lang="fa-IR" dirty="0" smtClean="0">
              <a:solidFill>
                <a:schemeClr val="tx1"/>
              </a:solidFill>
            </a:endParaRPr>
          </a:p>
          <a:p>
            <a:pPr algn="r" rtl="1"/>
            <a:r>
              <a:rPr lang="fa-IR" dirty="0" smtClean="0">
                <a:solidFill>
                  <a:schemeClr val="tx1"/>
                </a:solidFill>
              </a:rPr>
              <a:t>هر نوع کاهش موقتی یا درازمدت فعالیت یک فرد ناشی از یک بیماری حاد و یا مزمن</a:t>
            </a:r>
          </a:p>
          <a:p>
            <a:pPr algn="r" rtl="1"/>
            <a:endParaRPr lang="fa-IR" dirty="0">
              <a:solidFill>
                <a:schemeClr val="tx1"/>
              </a:solidFill>
            </a:endParaRPr>
          </a:p>
          <a:p>
            <a:pPr algn="r" rtl="1"/>
            <a:r>
              <a:rPr lang="fa-IR" dirty="0" smtClean="0">
                <a:solidFill>
                  <a:schemeClr val="tx1"/>
                </a:solidFill>
              </a:rPr>
              <a:t>نکته: در این تعریف تاکید بر از دست دادن عمل عضو است نه نقص ساختمان آن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753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1049</TotalTime>
  <Words>1172</Words>
  <Application>Microsoft Office PowerPoint</Application>
  <PresentationFormat>On-screen Show (4:3)</PresentationFormat>
  <Paragraphs>181</Paragraphs>
  <Slides>30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7" baseType="lpstr">
      <vt:lpstr>Arial</vt:lpstr>
      <vt:lpstr>Calibri</vt:lpstr>
      <vt:lpstr>Century Gothic</vt:lpstr>
      <vt:lpstr>Tahoma</vt:lpstr>
      <vt:lpstr>Wingdings 2</vt:lpstr>
      <vt:lpstr>Austin</vt:lpstr>
      <vt:lpstr>Clip</vt:lpstr>
      <vt:lpstr>PowerPoint Presentation</vt:lpstr>
      <vt:lpstr>سیر طبیعی بیماری</vt:lpstr>
      <vt:lpstr>مفهوم بیماری</vt:lpstr>
      <vt:lpstr>سیر طبیعی بیماری Natural History of Disease</vt:lpstr>
      <vt:lpstr>مراحل سیر طبیعی بیماری</vt:lpstr>
      <vt:lpstr>مراحل سیر طبیعی بیماری</vt:lpstr>
      <vt:lpstr>مراحل سیر طبیعی بیماری</vt:lpstr>
      <vt:lpstr>مراحل سیر طبیعی بیماری</vt:lpstr>
      <vt:lpstr>مراحل سیر طبیعی بیماری</vt:lpstr>
      <vt:lpstr>Natural history of disease</vt:lpstr>
      <vt:lpstr>PowerPoint Presentation</vt:lpstr>
      <vt:lpstr>سطوح پیشگیری</vt:lpstr>
      <vt:lpstr>تعریف پیشگیری</vt:lpstr>
      <vt:lpstr>سطوح پیشگیری</vt:lpstr>
      <vt:lpstr>پیشگیری مقدماتی (Primordial prevention)</vt:lpstr>
      <vt:lpstr>پیشگیری مقدماتی (Primordial prevention)</vt:lpstr>
      <vt:lpstr>پیشگیری نوع اول (Primary Prevention)</vt:lpstr>
      <vt:lpstr>پیشگیری نوع اول (Primary Prevention)</vt:lpstr>
      <vt:lpstr>پیشگیری نوع دوم (Secondary Prevention)</vt:lpstr>
      <vt:lpstr>پیشگیری نوع سوم (Tertiary Prevention)</vt:lpstr>
      <vt:lpstr>مفهوم نوتوانی</vt:lpstr>
      <vt:lpstr>Natural history of disease</vt:lpstr>
      <vt:lpstr>پیشگیری نوع چهارم (Quaternary Prevention)</vt:lpstr>
      <vt:lpstr>PowerPoint Presentation</vt:lpstr>
      <vt:lpstr>مفاهیم اپیدمیولوژی</vt:lpstr>
      <vt:lpstr>حالت بومی (Endemic)</vt:lpstr>
      <vt:lpstr>حالت همه گیری (Epidemic)</vt:lpstr>
      <vt:lpstr>حالت جهانگیری (Pandemic)</vt:lpstr>
      <vt:lpstr>حالت تک گیری (Sporadic)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Asus</dc:creator>
  <cp:lastModifiedBy>Admin</cp:lastModifiedBy>
  <cp:revision>224</cp:revision>
  <dcterms:created xsi:type="dcterms:W3CDTF">2017-02-10T12:31:03Z</dcterms:created>
  <dcterms:modified xsi:type="dcterms:W3CDTF">2025-10-12T10:03:16Z</dcterms:modified>
</cp:coreProperties>
</file>